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80" r:id="rId3"/>
    <p:sldId id="257" r:id="rId4"/>
    <p:sldId id="259" r:id="rId5"/>
    <p:sldId id="274" r:id="rId6"/>
    <p:sldId id="275" r:id="rId7"/>
    <p:sldId id="263" r:id="rId8"/>
    <p:sldId id="276" r:id="rId9"/>
    <p:sldId id="277" r:id="rId10"/>
    <p:sldId id="278" r:id="rId11"/>
    <p:sldId id="269" r:id="rId12"/>
    <p:sldId id="270" r:id="rId13"/>
    <p:sldId id="27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C54C671-05A0-4DF6-9E58-9235FE9F62E6}">
          <p14:sldIdLst>
            <p14:sldId id="256"/>
            <p14:sldId id="280"/>
            <p14:sldId id="257"/>
            <p14:sldId id="259"/>
            <p14:sldId id="274"/>
            <p14:sldId id="275"/>
            <p14:sldId id="263"/>
            <p14:sldId id="276"/>
            <p14:sldId id="277"/>
            <p14:sldId id="278"/>
            <p14:sldId id="269"/>
            <p14:sldId id="270"/>
            <p14:sldId id="279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isha Daggett" initials="KD" lastIdx="3" clrIdx="0">
    <p:extLst>
      <p:ext uri="{19B8F6BF-5375-455C-9EA6-DF929625EA0E}">
        <p15:presenceInfo xmlns:p15="http://schemas.microsoft.com/office/powerpoint/2012/main" userId="4ad46a413179a91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5" autoAdjust="0"/>
    <p:restoredTop sz="94542" autoAdjust="0"/>
  </p:normalViewPr>
  <p:slideViewPr>
    <p:cSldViewPr snapToGrid="0">
      <p:cViewPr varScale="1">
        <p:scale>
          <a:sx n="85" d="100"/>
          <a:sy n="85" d="100"/>
        </p:scale>
        <p:origin x="726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205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3EB2B0-6D6F-4F93-A5E7-66E44AE2CE3A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DC26CF-804A-4C6A-AAF8-9B9461B6B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23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-Introductions (Remember to take time edifying each other!)</a:t>
            </a:r>
          </a:p>
          <a:p>
            <a:r>
              <a:rPr lang="en-US" dirty="0"/>
              <a:t>*Hierarchy: Michael </a:t>
            </a:r>
            <a:r>
              <a:rPr lang="en-US" dirty="0" err="1"/>
              <a:t>Mascola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Dave Kushner  Miranda Martin  Ryan Miller  Rob Puckett  Marshall Wayland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DC26CF-804A-4C6A-AAF8-9B9461B6B5D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9151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-Keep It Simple, Silly’s! (Explain the basic use(s), don’t go overboard!)</a:t>
            </a:r>
          </a:p>
          <a:p>
            <a:r>
              <a:rPr lang="en-US" dirty="0"/>
              <a:t>-Help show the importance of making this statement boldly and then being silent. This, like others, is simple yet powerful.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DC26CF-804A-4C6A-AAF8-9B9461B6B5D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3580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-Keep It Simple, Silly’s! (Explain the basic use(s) and/or why it is used, don’t go overboard!)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DC26CF-804A-4C6A-AAF8-9B9461B6B5D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624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-Keep It Simple, Silly’s!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-”WHAT IS.” NOT “Please”, “May I have?”, etc.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DC26CF-804A-4C6A-AAF8-9B9461B6B5D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7160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-Keep It Simple, Silly’s! (Especially with this one..)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DC26CF-804A-4C6A-AAF8-9B9461B6B5D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507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-Keep It Simple, Silly’s! (Explain the basic use(s), don’t go overboard!)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DC26CF-804A-4C6A-AAF8-9B9461B6B5D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572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-Keep It Simple, Silly’s! (Explain the basic use(s), don’t go overboard!)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DC26CF-804A-4C6A-AAF8-9B9461B6B5D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3052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-Keep It Simple, Silly’s! (This is simple… yet powerful, and important.)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DC26CF-804A-4C6A-AAF8-9B9461B6B5D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4551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-COVID topic</a:t>
            </a:r>
          </a:p>
          <a:p>
            <a:r>
              <a:rPr lang="en-US" dirty="0"/>
              <a:t>-Share a story (personal or of someone you know)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DC26CF-804A-4C6A-AAF8-9B9461B6B5D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9102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-Keep It Simple, Silly’s! (Explain the basic use(s), don’t go overboard!)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DC26CF-804A-4C6A-AAF8-9B9461B6B5D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3597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-This prepares the client for the serious conversation that will be taking place. </a:t>
            </a:r>
          </a:p>
          <a:p>
            <a:r>
              <a:rPr lang="en-US" dirty="0"/>
              <a:t>-Dave’s “Someone crosses over the yellow line, perhaps someone runs a red light, or is texting and driving, even a sudden medical condition.”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DC26CF-804A-4C6A-AAF8-9B9461B6B5D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2500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-Use examples and stories here (Short!) Show newbies how to tell an effective story in a short amount of time!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DC26CF-804A-4C6A-AAF8-9B9461B6B5D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359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-Keep It Simple, Silly’s! (Explain the basic use(s), don’t go overboard!)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DC26CF-804A-4C6A-AAF8-9B9461B6B5D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69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52FD7-76EF-4EBF-8807-5A08A9C8EA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5615" y="1154097"/>
            <a:ext cx="8679915" cy="2028845"/>
          </a:xfrm>
        </p:spPr>
        <p:txBody>
          <a:bodyPr/>
          <a:lstStyle/>
          <a:p>
            <a:r>
              <a:rPr lang="en-US" dirty="0">
                <a:latin typeface="+mn-lt"/>
              </a:rPr>
              <a:t>Power Phrases </a:t>
            </a:r>
            <a:endParaRPr lang="tr-TR" dirty="0"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C8D8C1-1062-49B2-BB56-D9F8E5DA6E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9236" y="3249227"/>
            <a:ext cx="8673427" cy="662743"/>
          </a:xfrm>
        </p:spPr>
        <p:txBody>
          <a:bodyPr>
            <a:normAutofit fontScale="85000" lnSpcReduction="10000"/>
          </a:bodyPr>
          <a:lstStyle/>
          <a:p>
            <a:r>
              <a:rPr lang="en-US" sz="3200" b="1" i="1" dirty="0"/>
              <a:t>That Will Help You Become the Next Top Producer!</a:t>
            </a:r>
            <a:endParaRPr lang="tr-TR" sz="3200" b="1" i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3B61A0-42AB-46E9-8E44-1C2889C30E97}"/>
              </a:ext>
            </a:extLst>
          </p:cNvPr>
          <p:cNvSpPr txBox="1"/>
          <p:nvPr/>
        </p:nvSpPr>
        <p:spPr>
          <a:xfrm>
            <a:off x="1759236" y="3933273"/>
            <a:ext cx="85926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With Agency Owner Dave </a:t>
            </a:r>
            <a:r>
              <a:rPr lang="en-US" sz="3200" b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Albero</a:t>
            </a:r>
            <a:r>
              <a:rPr lang="en-US" sz="32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and </a:t>
            </a:r>
          </a:p>
          <a:p>
            <a:pPr algn="ctr"/>
            <a:r>
              <a:rPr lang="en-US" sz="32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Key Leader Nick Schlemper</a:t>
            </a:r>
          </a:p>
        </p:txBody>
      </p:sp>
    </p:spTree>
    <p:extLst>
      <p:ext uri="{BB962C8B-B14F-4D97-AF65-F5344CB8AC3E}">
        <p14:creationId xmlns:p14="http://schemas.microsoft.com/office/powerpoint/2010/main" val="4262868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C72AC7D-81B5-4A08-87B2-B925C0094277}"/>
              </a:ext>
            </a:extLst>
          </p:cNvPr>
          <p:cNvSpPr/>
          <p:nvPr/>
        </p:nvSpPr>
        <p:spPr>
          <a:xfrm>
            <a:off x="4651264" y="2349925"/>
            <a:ext cx="6001496" cy="245644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2ACB5CC-C318-40A3-97F2-90BE6C462EAA}"/>
              </a:ext>
            </a:extLst>
          </p:cNvPr>
          <p:cNvSpPr/>
          <p:nvPr/>
        </p:nvSpPr>
        <p:spPr>
          <a:xfrm>
            <a:off x="4651264" y="1695139"/>
            <a:ext cx="6001496" cy="461665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ED7DF1-D717-4D43-B31B-0D69F29B4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C0C0"/>
                </a:solidFill>
                <a:latin typeface="+mn-lt"/>
              </a:rPr>
              <a:t>“What others do in your situation is this..”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702F48-160D-4FDD-9404-EA6E665D5A32}"/>
              </a:ext>
            </a:extLst>
          </p:cNvPr>
          <p:cNvSpPr txBox="1"/>
          <p:nvPr/>
        </p:nvSpPr>
        <p:spPr>
          <a:xfrm>
            <a:off x="4892756" y="2349925"/>
            <a:ext cx="566702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“So, of the options shown here, which seems to be the best fit for your family?”</a:t>
            </a:r>
          </a:p>
          <a:p>
            <a:endParaRPr lang="en-US" sz="2800" b="1" dirty="0">
              <a:solidFill>
                <a:schemeClr val="bg1"/>
              </a:solidFill>
            </a:endParaRPr>
          </a:p>
          <a:p>
            <a:pPr algn="ctr"/>
            <a:r>
              <a:rPr lang="en-US" sz="2800" b="1" u="sng" dirty="0">
                <a:solidFill>
                  <a:schemeClr val="bg1"/>
                </a:solidFill>
              </a:rPr>
              <a:t>(AND THEN SHUT UP!!)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C33256-6B43-4430-A280-8E69CD5ADD0F}"/>
              </a:ext>
            </a:extLst>
          </p:cNvPr>
          <p:cNvSpPr txBox="1"/>
          <p:nvPr/>
        </p:nvSpPr>
        <p:spPr>
          <a:xfrm>
            <a:off x="627196" y="1787472"/>
            <a:ext cx="40240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i="1" u="sng" spc="600" dirty="0">
                <a:solidFill>
                  <a:srgbClr val="C0C0C0"/>
                </a:solidFill>
              </a:rPr>
              <a:t>POSTURE STATEMENT</a:t>
            </a:r>
            <a:endParaRPr lang="en-US" sz="1600" i="1" u="sng" spc="600" dirty="0">
              <a:solidFill>
                <a:srgbClr val="C0C0C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1784917-4AF3-492C-A325-EE9EC867CE9E}"/>
              </a:ext>
            </a:extLst>
          </p:cNvPr>
          <p:cNvSpPr txBox="1"/>
          <p:nvPr/>
        </p:nvSpPr>
        <p:spPr>
          <a:xfrm>
            <a:off x="6096000" y="1741305"/>
            <a:ext cx="63017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u="sng" spc="600" dirty="0">
                <a:solidFill>
                  <a:schemeClr val="bg1"/>
                </a:solidFill>
              </a:rPr>
              <a:t>ADDED POWER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302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 animBg="1"/>
      <p:bldP spid="4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630D380-BEC7-4791-9419-16E22B5829DC}"/>
              </a:ext>
            </a:extLst>
          </p:cNvPr>
          <p:cNvSpPr/>
          <p:nvPr/>
        </p:nvSpPr>
        <p:spPr>
          <a:xfrm>
            <a:off x="4754880" y="1695139"/>
            <a:ext cx="6141720" cy="461665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9DE747-50B0-4080-92CF-72CD957C6159}"/>
              </a:ext>
            </a:extLst>
          </p:cNvPr>
          <p:cNvSpPr/>
          <p:nvPr/>
        </p:nvSpPr>
        <p:spPr>
          <a:xfrm>
            <a:off x="4754880" y="2349925"/>
            <a:ext cx="6141720" cy="245644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250DD6-38E3-4BDC-8FBD-2510A2435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C0C0"/>
                </a:solidFill>
                <a:latin typeface="+mn-lt"/>
              </a:rPr>
              <a:t>“Would you grab your driver’s license?”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13D6EF-9795-40CE-9AC8-D457EC07AE01}"/>
              </a:ext>
            </a:extLst>
          </p:cNvPr>
          <p:cNvSpPr txBox="1"/>
          <p:nvPr/>
        </p:nvSpPr>
        <p:spPr>
          <a:xfrm>
            <a:off x="5071251" y="2397948"/>
            <a:ext cx="550897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*Say nothing afterwards!*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3200" dirty="0">
              <a:solidFill>
                <a:schemeClr val="bg1"/>
              </a:solidFill>
            </a:endParaRPr>
          </a:p>
          <a:p>
            <a:r>
              <a:rPr lang="en-US" sz="3200" b="1" dirty="0">
                <a:solidFill>
                  <a:schemeClr val="bg1"/>
                </a:solidFill>
              </a:rPr>
              <a:t>*Transition into the e-app, while sharing screen.*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C828E5-04FE-4C2C-94CD-BCD75FF9F5C3}"/>
              </a:ext>
            </a:extLst>
          </p:cNvPr>
          <p:cNvSpPr txBox="1"/>
          <p:nvPr/>
        </p:nvSpPr>
        <p:spPr>
          <a:xfrm>
            <a:off x="386165" y="1787472"/>
            <a:ext cx="45061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i="1" u="sng" spc="600" dirty="0">
                <a:solidFill>
                  <a:srgbClr val="C0C0C0"/>
                </a:solidFill>
              </a:rPr>
              <a:t>POSTURE STATEMENT</a:t>
            </a:r>
            <a:endParaRPr lang="en-US" sz="1600" i="1" u="sng" spc="600" dirty="0">
              <a:solidFill>
                <a:srgbClr val="C0C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08A428-BE90-4795-BFB0-D14E42C51F38}"/>
              </a:ext>
            </a:extLst>
          </p:cNvPr>
          <p:cNvSpPr txBox="1"/>
          <p:nvPr/>
        </p:nvSpPr>
        <p:spPr>
          <a:xfrm>
            <a:off x="6096000" y="1770920"/>
            <a:ext cx="2743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i="1" u="sng" spc="600" dirty="0">
                <a:solidFill>
                  <a:schemeClr val="bg1"/>
                </a:solidFill>
              </a:rPr>
              <a:t>ADDED POWER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990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3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EA54D5F-AAA9-45B9-BAA1-9420A91EC61E}"/>
              </a:ext>
            </a:extLst>
          </p:cNvPr>
          <p:cNvSpPr/>
          <p:nvPr/>
        </p:nvSpPr>
        <p:spPr>
          <a:xfrm>
            <a:off x="4770120" y="1695139"/>
            <a:ext cx="5608320" cy="461665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9638F0-9666-472E-8A11-F38F39B27E7E}"/>
              </a:ext>
            </a:extLst>
          </p:cNvPr>
          <p:cNvSpPr/>
          <p:nvPr/>
        </p:nvSpPr>
        <p:spPr>
          <a:xfrm>
            <a:off x="4770120" y="2349926"/>
            <a:ext cx="5608320" cy="245644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658ACA-E591-4247-AF6E-9B3685D72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100" b="1" dirty="0">
                <a:solidFill>
                  <a:srgbClr val="C0C0C0"/>
                </a:solidFill>
                <a:latin typeface="+mn-lt"/>
              </a:rPr>
              <a:t>“If you’re approved, will this be coming out of a checking or savings account?”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F8C5F9-A225-4C90-9916-81197690AA36}"/>
              </a:ext>
            </a:extLst>
          </p:cNvPr>
          <p:cNvSpPr txBox="1"/>
          <p:nvPr/>
        </p:nvSpPr>
        <p:spPr>
          <a:xfrm>
            <a:off x="4985594" y="2644170"/>
            <a:ext cx="577313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“</a:t>
            </a:r>
            <a:r>
              <a:rPr lang="en-US" sz="3200" b="1" i="1" u="sng" dirty="0">
                <a:solidFill>
                  <a:schemeClr val="bg1"/>
                </a:solidFill>
              </a:rPr>
              <a:t>What is </a:t>
            </a:r>
            <a:r>
              <a:rPr lang="en-US" sz="3200" b="1" dirty="0">
                <a:solidFill>
                  <a:schemeClr val="bg1"/>
                </a:solidFill>
              </a:rPr>
              <a:t>your routing number? </a:t>
            </a:r>
          </a:p>
          <a:p>
            <a:r>
              <a:rPr lang="en-US" sz="3200" b="1" i="1" u="sng" dirty="0">
                <a:solidFill>
                  <a:schemeClr val="bg1"/>
                </a:solidFill>
              </a:rPr>
              <a:t>What is </a:t>
            </a:r>
            <a:r>
              <a:rPr lang="en-US" sz="3200" b="1" dirty="0">
                <a:solidFill>
                  <a:schemeClr val="bg1"/>
                </a:solidFill>
              </a:rPr>
              <a:t>your account number?”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D51A23-DE89-471F-BA62-0A54A105E4E8}"/>
              </a:ext>
            </a:extLst>
          </p:cNvPr>
          <p:cNvSpPr txBox="1"/>
          <p:nvPr/>
        </p:nvSpPr>
        <p:spPr>
          <a:xfrm>
            <a:off x="672916" y="1787472"/>
            <a:ext cx="39326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i="1" u="sng" spc="600" dirty="0">
                <a:solidFill>
                  <a:srgbClr val="C0C0C0"/>
                </a:solidFill>
              </a:rPr>
              <a:t>POSTURE STATEMENT</a:t>
            </a:r>
            <a:endParaRPr lang="en-US" sz="1600" i="1" u="sng" spc="600" dirty="0">
              <a:solidFill>
                <a:srgbClr val="C0C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4BD158-F35F-4387-821A-7C9F07886A2F}"/>
              </a:ext>
            </a:extLst>
          </p:cNvPr>
          <p:cNvSpPr txBox="1"/>
          <p:nvPr/>
        </p:nvSpPr>
        <p:spPr>
          <a:xfrm>
            <a:off x="6096000" y="1787472"/>
            <a:ext cx="63017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u="sng" spc="600" dirty="0">
                <a:solidFill>
                  <a:schemeClr val="bg1"/>
                </a:solidFill>
              </a:rPr>
              <a:t>ADDED POWER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605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3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EA54D5F-AAA9-45B9-BAA1-9420A91EC61E}"/>
              </a:ext>
            </a:extLst>
          </p:cNvPr>
          <p:cNvSpPr/>
          <p:nvPr/>
        </p:nvSpPr>
        <p:spPr>
          <a:xfrm>
            <a:off x="4770120" y="1695139"/>
            <a:ext cx="5608320" cy="461665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9638F0-9666-472E-8A11-F38F39B27E7E}"/>
              </a:ext>
            </a:extLst>
          </p:cNvPr>
          <p:cNvSpPr/>
          <p:nvPr/>
        </p:nvSpPr>
        <p:spPr>
          <a:xfrm>
            <a:off x="4770120" y="2349926"/>
            <a:ext cx="5608320" cy="245644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658ACA-E591-4247-AF6E-9B3685D72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>
                <a:solidFill>
                  <a:srgbClr val="C0C0C0"/>
                </a:solidFill>
                <a:latin typeface="+mn-lt"/>
              </a:rPr>
              <a:t>“This is a non-issue”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F8C5F9-A225-4C90-9916-81197690AA36}"/>
              </a:ext>
            </a:extLst>
          </p:cNvPr>
          <p:cNvSpPr txBox="1"/>
          <p:nvPr/>
        </p:nvSpPr>
        <p:spPr>
          <a:xfrm>
            <a:off x="4985594" y="2644170"/>
            <a:ext cx="57731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Can be used for any rebuttals/objections. 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D51A23-DE89-471F-BA62-0A54A105E4E8}"/>
              </a:ext>
            </a:extLst>
          </p:cNvPr>
          <p:cNvSpPr txBox="1"/>
          <p:nvPr/>
        </p:nvSpPr>
        <p:spPr>
          <a:xfrm>
            <a:off x="672916" y="1787472"/>
            <a:ext cx="39326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i="1" u="sng" spc="600" dirty="0">
                <a:solidFill>
                  <a:srgbClr val="C0C0C0"/>
                </a:solidFill>
              </a:rPr>
              <a:t>POSTURE STATEMENT</a:t>
            </a:r>
            <a:endParaRPr lang="en-US" sz="1600" i="1" u="sng" spc="600" dirty="0">
              <a:solidFill>
                <a:srgbClr val="C0C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4BD158-F35F-4387-821A-7C9F07886A2F}"/>
              </a:ext>
            </a:extLst>
          </p:cNvPr>
          <p:cNvSpPr txBox="1"/>
          <p:nvPr/>
        </p:nvSpPr>
        <p:spPr>
          <a:xfrm>
            <a:off x="6096000" y="1787472"/>
            <a:ext cx="63017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u="sng" spc="600" dirty="0">
                <a:solidFill>
                  <a:schemeClr val="bg1"/>
                </a:solidFill>
              </a:rPr>
              <a:t>ADDED POWER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962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3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01BFB-E685-4FED-85C5-02265C3D6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C0C0C0"/>
                </a:solidFill>
                <a:latin typeface="+mn-lt"/>
              </a:rPr>
              <a:t>The R.E.A.L System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3D1B08-564B-4365-99B2-9D49A04C7D70}"/>
              </a:ext>
            </a:extLst>
          </p:cNvPr>
          <p:cNvSpPr txBox="1"/>
          <p:nvPr/>
        </p:nvSpPr>
        <p:spPr>
          <a:xfrm>
            <a:off x="756727" y="1747772"/>
            <a:ext cx="3765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u="sng" spc="600" dirty="0">
                <a:solidFill>
                  <a:srgbClr val="C0C0C0"/>
                </a:solidFill>
              </a:rPr>
              <a:t>POSTURE STATEMENT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477E7C1-3848-4C4E-98E1-759F2DAC11C5}"/>
              </a:ext>
            </a:extLst>
          </p:cNvPr>
          <p:cNvSpPr/>
          <p:nvPr/>
        </p:nvSpPr>
        <p:spPr>
          <a:xfrm>
            <a:off x="4892040" y="2349924"/>
            <a:ext cx="6411328" cy="2456441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A55C61-1376-4AC0-BCFE-6BAC976809C8}"/>
              </a:ext>
            </a:extLst>
          </p:cNvPr>
          <p:cNvSpPr txBox="1"/>
          <p:nvPr/>
        </p:nvSpPr>
        <p:spPr>
          <a:xfrm>
            <a:off x="5423551" y="2566488"/>
            <a:ext cx="6016977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R -  Rapport 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E -  Emotion 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A -  Assumption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L -  Lock It Down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74BB237-1C35-4E67-9A17-A3CAECEDACAB}"/>
              </a:ext>
            </a:extLst>
          </p:cNvPr>
          <p:cNvSpPr/>
          <p:nvPr/>
        </p:nvSpPr>
        <p:spPr>
          <a:xfrm>
            <a:off x="4892040" y="1786014"/>
            <a:ext cx="6411328" cy="36933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0B01EB-EDA3-4ED4-A4CE-E63280B83497}"/>
              </a:ext>
            </a:extLst>
          </p:cNvPr>
          <p:cNvSpPr txBox="1"/>
          <p:nvPr/>
        </p:nvSpPr>
        <p:spPr>
          <a:xfrm>
            <a:off x="5934287" y="1799999"/>
            <a:ext cx="4326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u="sng" spc="600" dirty="0">
                <a:solidFill>
                  <a:schemeClr val="bg1"/>
                </a:solidFill>
              </a:rPr>
              <a:t>ADDED POWER</a:t>
            </a:r>
          </a:p>
        </p:txBody>
      </p:sp>
    </p:spTree>
    <p:extLst>
      <p:ext uri="{BB962C8B-B14F-4D97-AF65-F5344CB8AC3E}">
        <p14:creationId xmlns:p14="http://schemas.microsoft.com/office/powerpoint/2010/main" val="1753986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7" grpId="0" animBg="1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01BFB-E685-4FED-85C5-02265C3D6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C0C0C0"/>
                </a:solidFill>
                <a:latin typeface="+mn-lt"/>
              </a:rPr>
              <a:t>“Not everybody can get mortgage protection..”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3D1B08-564B-4365-99B2-9D49A04C7D70}"/>
              </a:ext>
            </a:extLst>
          </p:cNvPr>
          <p:cNvSpPr txBox="1"/>
          <p:nvPr/>
        </p:nvSpPr>
        <p:spPr>
          <a:xfrm>
            <a:off x="756727" y="1747772"/>
            <a:ext cx="3765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u="sng" spc="600" dirty="0">
                <a:solidFill>
                  <a:srgbClr val="C0C0C0"/>
                </a:solidFill>
              </a:rPr>
              <a:t>POSTURE STATEMENT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477E7C1-3848-4C4E-98E1-759F2DAC11C5}"/>
              </a:ext>
            </a:extLst>
          </p:cNvPr>
          <p:cNvSpPr/>
          <p:nvPr/>
        </p:nvSpPr>
        <p:spPr>
          <a:xfrm>
            <a:off x="4892040" y="2349925"/>
            <a:ext cx="6411328" cy="2245426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A55C61-1376-4AC0-BCFE-6BAC976809C8}"/>
              </a:ext>
            </a:extLst>
          </p:cNvPr>
          <p:cNvSpPr txBox="1"/>
          <p:nvPr/>
        </p:nvSpPr>
        <p:spPr>
          <a:xfrm>
            <a:off x="5286391" y="2748692"/>
            <a:ext cx="6016977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“You can’t buy this with your money, you qualify for it with your health.”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74BB237-1C35-4E67-9A17-A3CAECEDACAB}"/>
              </a:ext>
            </a:extLst>
          </p:cNvPr>
          <p:cNvSpPr/>
          <p:nvPr/>
        </p:nvSpPr>
        <p:spPr>
          <a:xfrm>
            <a:off x="4892040" y="1786014"/>
            <a:ext cx="6411328" cy="36933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0B01EB-EDA3-4ED4-A4CE-E63280B83497}"/>
              </a:ext>
            </a:extLst>
          </p:cNvPr>
          <p:cNvSpPr txBox="1"/>
          <p:nvPr/>
        </p:nvSpPr>
        <p:spPr>
          <a:xfrm>
            <a:off x="5934287" y="1799999"/>
            <a:ext cx="4326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u="sng" spc="600" dirty="0">
                <a:solidFill>
                  <a:schemeClr val="bg1"/>
                </a:solidFill>
              </a:rPr>
              <a:t>ADDED POWER</a:t>
            </a:r>
          </a:p>
        </p:txBody>
      </p:sp>
    </p:spTree>
    <p:extLst>
      <p:ext uri="{BB962C8B-B14F-4D97-AF65-F5344CB8AC3E}">
        <p14:creationId xmlns:p14="http://schemas.microsoft.com/office/powerpoint/2010/main" val="4284184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7" grpId="0" animBg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E537E25-0EB2-4C5D-984A-6A072647FA52}"/>
              </a:ext>
            </a:extLst>
          </p:cNvPr>
          <p:cNvSpPr/>
          <p:nvPr/>
        </p:nvSpPr>
        <p:spPr>
          <a:xfrm>
            <a:off x="4922520" y="1765582"/>
            <a:ext cx="6392137" cy="36933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9997AA9-9BF7-445D-BFAB-9A454E474149}"/>
              </a:ext>
            </a:extLst>
          </p:cNvPr>
          <p:cNvSpPr/>
          <p:nvPr/>
        </p:nvSpPr>
        <p:spPr>
          <a:xfrm>
            <a:off x="4922520" y="2255520"/>
            <a:ext cx="6392137" cy="211836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BFF3DD-D453-4E58-B628-989438564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343" y="2383792"/>
            <a:ext cx="3501196" cy="245644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C0C0"/>
                </a:solidFill>
                <a:latin typeface="+mn-lt"/>
              </a:rPr>
              <a:t>“You’re the most important part of this meeting.”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591BE4-B3EA-4C73-9E88-878D38C16EA6}"/>
              </a:ext>
            </a:extLst>
          </p:cNvPr>
          <p:cNvSpPr txBox="1"/>
          <p:nvPr/>
        </p:nvSpPr>
        <p:spPr>
          <a:xfrm>
            <a:off x="763129" y="1765582"/>
            <a:ext cx="394603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i="1" u="sng" spc="600" dirty="0">
                <a:solidFill>
                  <a:srgbClr val="C0C0C0"/>
                </a:solidFill>
              </a:rPr>
              <a:t>POSTURE STATEMENT</a:t>
            </a:r>
            <a:endParaRPr lang="en-US" dirty="0">
              <a:solidFill>
                <a:srgbClr val="C0C0C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163520-9AE3-4EAF-949B-6CF3332D5A59}"/>
              </a:ext>
            </a:extLst>
          </p:cNvPr>
          <p:cNvSpPr txBox="1"/>
          <p:nvPr/>
        </p:nvSpPr>
        <p:spPr>
          <a:xfrm>
            <a:off x="5290482" y="2644170"/>
            <a:ext cx="58574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“The whole purpose of this meeting is protecting you and your family.”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39B122-5560-421A-93CA-A34F337B693B}"/>
              </a:ext>
            </a:extLst>
          </p:cNvPr>
          <p:cNvSpPr txBox="1"/>
          <p:nvPr/>
        </p:nvSpPr>
        <p:spPr>
          <a:xfrm>
            <a:off x="5608320" y="1765582"/>
            <a:ext cx="4555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u="sng" spc="600" dirty="0">
                <a:solidFill>
                  <a:schemeClr val="bg1"/>
                </a:solidFill>
              </a:rPr>
              <a:t>ADDED POWER</a:t>
            </a:r>
          </a:p>
        </p:txBody>
      </p:sp>
    </p:spTree>
    <p:extLst>
      <p:ext uri="{BB962C8B-B14F-4D97-AF65-F5344CB8AC3E}">
        <p14:creationId xmlns:p14="http://schemas.microsoft.com/office/powerpoint/2010/main" val="1961925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 animBg="1"/>
      <p:bldP spid="3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866655F-3A85-42F3-81E2-3CD021A9FD01}"/>
              </a:ext>
            </a:extLst>
          </p:cNvPr>
          <p:cNvSpPr/>
          <p:nvPr/>
        </p:nvSpPr>
        <p:spPr>
          <a:xfrm>
            <a:off x="4907280" y="1689786"/>
            <a:ext cx="6514150" cy="44785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D58107F-8555-416D-BFAB-1540F72D2320}"/>
              </a:ext>
            </a:extLst>
          </p:cNvPr>
          <p:cNvSpPr/>
          <p:nvPr/>
        </p:nvSpPr>
        <p:spPr>
          <a:xfrm>
            <a:off x="4907280" y="2293784"/>
            <a:ext cx="6607058" cy="340568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94D701-74C4-4AF3-BAD9-A7F2DEDCF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C0C0"/>
                </a:solidFill>
                <a:latin typeface="+mn-lt"/>
              </a:rPr>
              <a:t>“What is available to you today can become gone tomorrow..”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F27773-C752-4606-ADED-8403F792F5B4}"/>
              </a:ext>
            </a:extLst>
          </p:cNvPr>
          <p:cNvSpPr txBox="1"/>
          <p:nvPr/>
        </p:nvSpPr>
        <p:spPr>
          <a:xfrm>
            <a:off x="5227320" y="2216170"/>
            <a:ext cx="5874070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b="1" dirty="0">
                <a:solidFill>
                  <a:schemeClr val="bg1"/>
                </a:solidFill>
              </a:rPr>
              <a:t>“What you qualify for today, you may not be able to qualify for tomorrow.”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600" b="1" dirty="0">
              <a:solidFill>
                <a:schemeClr val="bg1"/>
              </a:solidFill>
            </a:endParaRPr>
          </a:p>
          <a:p>
            <a:r>
              <a:rPr lang="en-US" sz="2600" b="1" dirty="0">
                <a:solidFill>
                  <a:schemeClr val="bg1"/>
                </a:solidFill>
              </a:rPr>
              <a:t>“People don’t understand that you could be one step, one doctor visit, one medical event from not being able to qualify.”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1B0D10-016C-4E69-A041-D8B6432752CB}"/>
              </a:ext>
            </a:extLst>
          </p:cNvPr>
          <p:cNvSpPr txBox="1"/>
          <p:nvPr/>
        </p:nvSpPr>
        <p:spPr>
          <a:xfrm>
            <a:off x="-408770" y="1768312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i="1" u="sng" spc="600" dirty="0">
                <a:solidFill>
                  <a:srgbClr val="C0C0C0"/>
                </a:solidFill>
              </a:rPr>
              <a:t>POSTURE STATEMENT</a:t>
            </a:r>
            <a:endParaRPr lang="en-US" sz="1400" i="1" u="sng" spc="600" dirty="0">
              <a:solidFill>
                <a:srgbClr val="C0C0C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E13D56-4313-4D40-B0A8-EC8205FC17CD}"/>
              </a:ext>
            </a:extLst>
          </p:cNvPr>
          <p:cNvSpPr txBox="1"/>
          <p:nvPr/>
        </p:nvSpPr>
        <p:spPr>
          <a:xfrm>
            <a:off x="6504772" y="1765983"/>
            <a:ext cx="6299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u="sng" spc="600" dirty="0">
                <a:solidFill>
                  <a:schemeClr val="bg1"/>
                </a:solidFill>
              </a:rPr>
              <a:t>ADDED POWER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031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4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FB78D35-D293-4248-BBD7-A54F56225524}"/>
              </a:ext>
            </a:extLst>
          </p:cNvPr>
          <p:cNvSpPr/>
          <p:nvPr/>
        </p:nvSpPr>
        <p:spPr>
          <a:xfrm>
            <a:off x="4902568" y="1695139"/>
            <a:ext cx="6096000" cy="50445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31971C3-2031-4FD1-B99A-FEE1D578315C}"/>
              </a:ext>
            </a:extLst>
          </p:cNvPr>
          <p:cNvSpPr/>
          <p:nvPr/>
        </p:nvSpPr>
        <p:spPr>
          <a:xfrm>
            <a:off x="4902568" y="2429407"/>
            <a:ext cx="6096000" cy="2141585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BB3EA5-6E4E-4979-B3A4-D1EFC03A4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550" b="1" dirty="0">
                <a:solidFill>
                  <a:srgbClr val="C0C0C0"/>
                </a:solidFill>
                <a:latin typeface="+mn-lt"/>
              </a:rPr>
              <a:t>“I can’t help you with the emotional aspect of a loss, I wish I could. However, I can help you with the financial part… make sense?”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7340F4-6FF1-4385-832E-DB0F5823040E}"/>
              </a:ext>
            </a:extLst>
          </p:cNvPr>
          <p:cNvSpPr txBox="1"/>
          <p:nvPr/>
        </p:nvSpPr>
        <p:spPr>
          <a:xfrm>
            <a:off x="4902568" y="2572449"/>
            <a:ext cx="609600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“So that while there is an emotional crisis you are not dealing with a financial crisis.”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3E62C91-6ABA-451B-9948-C9F4C8CF6E32}"/>
              </a:ext>
            </a:extLst>
          </p:cNvPr>
          <p:cNvSpPr txBox="1"/>
          <p:nvPr/>
        </p:nvSpPr>
        <p:spPr>
          <a:xfrm>
            <a:off x="636525" y="1787472"/>
            <a:ext cx="40054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i="1" u="sng" spc="600" dirty="0">
                <a:solidFill>
                  <a:srgbClr val="C0C0C0"/>
                </a:solidFill>
              </a:rPr>
              <a:t>POSTURE STATEMENT</a:t>
            </a:r>
            <a:endParaRPr lang="en-US" sz="1600" i="1" u="sng" spc="600" dirty="0">
              <a:solidFill>
                <a:srgbClr val="C0C0C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A54D4BB-6213-4B1A-B498-D0A01CC90AD4}"/>
              </a:ext>
            </a:extLst>
          </p:cNvPr>
          <p:cNvSpPr txBox="1"/>
          <p:nvPr/>
        </p:nvSpPr>
        <p:spPr>
          <a:xfrm>
            <a:off x="6504772" y="1787472"/>
            <a:ext cx="63017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u="sng" spc="600" dirty="0">
                <a:solidFill>
                  <a:schemeClr val="bg1"/>
                </a:solidFill>
              </a:rPr>
              <a:t>ADDED POWER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096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animBg="1"/>
      <p:bldP spid="4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6A422B2-EA4D-42AB-91E9-44D685099355}"/>
              </a:ext>
            </a:extLst>
          </p:cNvPr>
          <p:cNvSpPr/>
          <p:nvPr/>
        </p:nvSpPr>
        <p:spPr>
          <a:xfrm>
            <a:off x="4861560" y="1693148"/>
            <a:ext cx="5867400" cy="470727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1CE7FC-1C5A-4857-A638-495ABD714568}"/>
              </a:ext>
            </a:extLst>
          </p:cNvPr>
          <p:cNvSpPr/>
          <p:nvPr/>
        </p:nvSpPr>
        <p:spPr>
          <a:xfrm>
            <a:off x="4861560" y="2349925"/>
            <a:ext cx="5867400" cy="2344201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FB039A-050F-4743-9B32-F2B6884B0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100" b="1" dirty="0">
                <a:solidFill>
                  <a:srgbClr val="C0C0C0"/>
                </a:solidFill>
                <a:latin typeface="+mn-lt"/>
              </a:rPr>
              <a:t>“Do you mind if I ask you some difficult questions that might be hard for you to answer?”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4D6EBB-6AED-4255-AF78-751356515F4C}"/>
              </a:ext>
            </a:extLst>
          </p:cNvPr>
          <p:cNvSpPr txBox="1"/>
          <p:nvPr/>
        </p:nvSpPr>
        <p:spPr>
          <a:xfrm>
            <a:off x="5149285" y="2413337"/>
            <a:ext cx="53057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“So, John what would it look like if Mary went to work yesterday and did not come home today?..”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284A75-CEE7-4918-8BC3-0C2D9A6FD4FB}"/>
              </a:ext>
            </a:extLst>
          </p:cNvPr>
          <p:cNvSpPr txBox="1"/>
          <p:nvPr/>
        </p:nvSpPr>
        <p:spPr>
          <a:xfrm>
            <a:off x="133605" y="1794543"/>
            <a:ext cx="50112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i="1" u="sng" spc="600" dirty="0">
                <a:solidFill>
                  <a:srgbClr val="C0C0C0"/>
                </a:solidFill>
              </a:rPr>
              <a:t>POSTURE STATEMENT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54AC82-2A32-4CF3-B058-0993ED85DADB}"/>
              </a:ext>
            </a:extLst>
          </p:cNvPr>
          <p:cNvSpPr txBox="1"/>
          <p:nvPr/>
        </p:nvSpPr>
        <p:spPr>
          <a:xfrm>
            <a:off x="6309360" y="1761907"/>
            <a:ext cx="63017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u="sng" spc="600" dirty="0">
                <a:solidFill>
                  <a:schemeClr val="bg1"/>
                </a:solidFill>
              </a:rPr>
              <a:t>ADDED POWER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323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3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D97068C-D5A8-4D27-9EB1-3E17DA7AAE06}"/>
              </a:ext>
            </a:extLst>
          </p:cNvPr>
          <p:cNvSpPr/>
          <p:nvPr/>
        </p:nvSpPr>
        <p:spPr>
          <a:xfrm>
            <a:off x="4815840" y="2349925"/>
            <a:ext cx="6356719" cy="252376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88EA3E-4D52-4197-B914-88D3C46C2489}"/>
              </a:ext>
            </a:extLst>
          </p:cNvPr>
          <p:cNvSpPr/>
          <p:nvPr/>
        </p:nvSpPr>
        <p:spPr>
          <a:xfrm>
            <a:off x="4815840" y="1695139"/>
            <a:ext cx="6356719" cy="461665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E344BD-0D18-4E8B-A296-F347CD17C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>
                <a:solidFill>
                  <a:srgbClr val="C0C0C0"/>
                </a:solidFill>
                <a:latin typeface="+mn-lt"/>
              </a:rPr>
              <a:t>“New kind of insurance, don’t need to die to use coverage (living benefits)…”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C89324-0742-4EDB-9564-D76C9B788AE4}"/>
              </a:ext>
            </a:extLst>
          </p:cNvPr>
          <p:cNvSpPr txBox="1"/>
          <p:nvPr/>
        </p:nvSpPr>
        <p:spPr>
          <a:xfrm>
            <a:off x="5053329" y="2349925"/>
            <a:ext cx="6250039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“If you came down with a chronic, critical, or terminal illness there will be a benefit in your policy that will protect your quality of life and your mortgage.”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EF24CB-0642-4010-B4B8-69B37372C9BD}"/>
              </a:ext>
            </a:extLst>
          </p:cNvPr>
          <p:cNvSpPr txBox="1"/>
          <p:nvPr/>
        </p:nvSpPr>
        <p:spPr>
          <a:xfrm>
            <a:off x="695776" y="1787472"/>
            <a:ext cx="38869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i="1" u="sng" spc="600" dirty="0">
                <a:solidFill>
                  <a:srgbClr val="C0C0C0"/>
                </a:solidFill>
              </a:rPr>
              <a:t>POSTURE STATEMENT</a:t>
            </a:r>
            <a:endParaRPr lang="en-US" sz="1600" i="1" u="sng" spc="600" dirty="0">
              <a:solidFill>
                <a:srgbClr val="C0C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A14D0A-42EE-44F1-A9EF-AAB8F82DA8D8}"/>
              </a:ext>
            </a:extLst>
          </p:cNvPr>
          <p:cNvSpPr txBox="1"/>
          <p:nvPr/>
        </p:nvSpPr>
        <p:spPr>
          <a:xfrm>
            <a:off x="6616870" y="1741305"/>
            <a:ext cx="63017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u="sng" spc="600" dirty="0">
                <a:solidFill>
                  <a:schemeClr val="bg1"/>
                </a:solidFill>
              </a:rPr>
              <a:t>ADDED POWER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702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3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287906F-E53C-41F7-B4A6-20B7658D0367}"/>
              </a:ext>
            </a:extLst>
          </p:cNvPr>
          <p:cNvSpPr/>
          <p:nvPr/>
        </p:nvSpPr>
        <p:spPr>
          <a:xfrm>
            <a:off x="4770120" y="1695139"/>
            <a:ext cx="5758320" cy="461665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B5F8455-8A9D-4C4C-8DCF-11965D073D8D}"/>
              </a:ext>
            </a:extLst>
          </p:cNvPr>
          <p:cNvSpPr/>
          <p:nvPr/>
        </p:nvSpPr>
        <p:spPr>
          <a:xfrm>
            <a:off x="4770120" y="2349925"/>
            <a:ext cx="5758320" cy="1978235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4EE1F3-0BB1-44AF-8DAD-BB2817A1A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C0C0"/>
                </a:solidFill>
                <a:latin typeface="+mn-lt"/>
              </a:rPr>
              <a:t>“Do you know what’s the best insurance you could have?”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422C446-920C-4F51-927F-79F759818524}"/>
              </a:ext>
            </a:extLst>
          </p:cNvPr>
          <p:cNvSpPr txBox="1"/>
          <p:nvPr/>
        </p:nvSpPr>
        <p:spPr>
          <a:xfrm>
            <a:off x="5075907" y="2554212"/>
            <a:ext cx="54525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“The one that’s there when something happens, it has to be affordable.”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3539FB-4573-459A-B6EA-1A7A8AA925DF}"/>
              </a:ext>
            </a:extLst>
          </p:cNvPr>
          <p:cNvSpPr txBox="1"/>
          <p:nvPr/>
        </p:nvSpPr>
        <p:spPr>
          <a:xfrm>
            <a:off x="672916" y="1787472"/>
            <a:ext cx="39326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i="1" u="sng" spc="600" dirty="0">
                <a:solidFill>
                  <a:srgbClr val="C0C0C0"/>
                </a:solidFill>
              </a:rPr>
              <a:t>POSTURE STATEMENT</a:t>
            </a:r>
            <a:endParaRPr lang="en-US" sz="1600" i="1" u="sng" spc="600" dirty="0">
              <a:solidFill>
                <a:srgbClr val="C0C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793CD6-33E5-4C2F-846F-148EB416F3D7}"/>
              </a:ext>
            </a:extLst>
          </p:cNvPr>
          <p:cNvSpPr txBox="1"/>
          <p:nvPr/>
        </p:nvSpPr>
        <p:spPr>
          <a:xfrm>
            <a:off x="6096000" y="1741305"/>
            <a:ext cx="63017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u="sng" spc="600" dirty="0">
                <a:solidFill>
                  <a:schemeClr val="bg1"/>
                </a:solidFill>
              </a:rPr>
              <a:t>ADDED POWER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40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3" grpId="0"/>
      <p:bldP spid="5" grpId="0"/>
    </p:bldLst>
  </p:timing>
</p:sld>
</file>

<file path=ppt/theme/theme1.xml><?xml version="1.0" encoding="utf-8"?>
<a:theme xmlns:a="http://schemas.openxmlformats.org/drawingml/2006/main" name="Atlas">
  <a:themeElements>
    <a:clrScheme name="Custom 1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00205B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tf16401370_wac</Template>
  <TotalTime>677</TotalTime>
  <Words>796</Words>
  <Application>Microsoft Office PowerPoint</Application>
  <PresentationFormat>Widescreen</PresentationFormat>
  <Paragraphs>93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Calibri Light</vt:lpstr>
      <vt:lpstr>Rockwell</vt:lpstr>
      <vt:lpstr>Wingdings</vt:lpstr>
      <vt:lpstr>Atlas</vt:lpstr>
      <vt:lpstr>Power Phrases </vt:lpstr>
      <vt:lpstr>The R.E.A.L System</vt:lpstr>
      <vt:lpstr>“Not everybody can get mortgage protection..”</vt:lpstr>
      <vt:lpstr>“You’re the most important part of this meeting.”</vt:lpstr>
      <vt:lpstr>“What is available to you today can become gone tomorrow..”</vt:lpstr>
      <vt:lpstr>“I can’t help you with the emotional aspect of a loss, I wish I could. However, I can help you with the financial part… make sense?”</vt:lpstr>
      <vt:lpstr>“Do you mind if I ask you some difficult questions that might be hard for you to answer?”</vt:lpstr>
      <vt:lpstr>“New kind of insurance, don’t need to die to use coverage (living benefits)…”</vt:lpstr>
      <vt:lpstr>“Do you know what’s the best insurance you could have?”</vt:lpstr>
      <vt:lpstr>“What others do in your situation is this..”</vt:lpstr>
      <vt:lpstr>“Would you grab your driver’s license?”</vt:lpstr>
      <vt:lpstr>“If you’re approved, will this be coming out of a checking or savings account?”</vt:lpstr>
      <vt:lpstr>“This is a non-issue”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Posture Statements</dc:title>
  <dc:creator>Keisha Daggett</dc:creator>
  <cp:lastModifiedBy>Dave Albero</cp:lastModifiedBy>
  <cp:revision>20</cp:revision>
  <cp:lastPrinted>2021-06-12T18:42:34Z</cp:lastPrinted>
  <dcterms:created xsi:type="dcterms:W3CDTF">2021-06-11T17:58:13Z</dcterms:created>
  <dcterms:modified xsi:type="dcterms:W3CDTF">2021-06-21T15:29:52Z</dcterms:modified>
</cp:coreProperties>
</file>