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1pPr>
    <a:lvl2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2pPr>
    <a:lvl3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3pPr>
    <a:lvl4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4pPr>
    <a:lvl5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5pPr>
    <a:lvl6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6pPr>
    <a:lvl7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7pPr>
    <a:lvl8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8pPr>
    <a:lvl9pPr marL="0" marR="0" indent="0" algn="ctr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42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Col>
    <a:la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E6FD"/>
          </a:solidFill>
        </a:fill>
      </a:tcStyle>
    </a:wholeTbl>
    <a:band2H>
      <a:tcTxStyle b="def" i="def"/>
      <a:tcStyle>
        <a:tcBdr/>
        <a:fill>
          <a:solidFill>
            <a:srgbClr val="E6F3FE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26" name="Shape 26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>
        <a:latin typeface="+mn-lt"/>
        <a:ea typeface="+mn-ea"/>
        <a:cs typeface="+mn-cs"/>
        <a:sym typeface="Helvetica Neue"/>
      </a:defRPr>
    </a:lvl1pPr>
    <a:lvl2pPr indent="228600" latinLnBrk="0">
      <a:defRPr>
        <a:latin typeface="+mn-lt"/>
        <a:ea typeface="+mn-ea"/>
        <a:cs typeface="+mn-cs"/>
        <a:sym typeface="Helvetica Neue"/>
      </a:defRPr>
    </a:lvl2pPr>
    <a:lvl3pPr indent="457200" latinLnBrk="0">
      <a:defRPr>
        <a:latin typeface="+mn-lt"/>
        <a:ea typeface="+mn-ea"/>
        <a:cs typeface="+mn-cs"/>
        <a:sym typeface="Helvetica Neue"/>
      </a:defRPr>
    </a:lvl3pPr>
    <a:lvl4pPr indent="685800" latinLnBrk="0">
      <a:defRPr>
        <a:latin typeface="+mn-lt"/>
        <a:ea typeface="+mn-ea"/>
        <a:cs typeface="+mn-cs"/>
        <a:sym typeface="Helvetica Neue"/>
      </a:defRPr>
    </a:lvl4pPr>
    <a:lvl5pPr indent="914400" latinLnBrk="0">
      <a:defRPr>
        <a:latin typeface="+mn-lt"/>
        <a:ea typeface="+mn-ea"/>
        <a:cs typeface="+mn-cs"/>
        <a:sym typeface="Helvetica Neue"/>
      </a:defRPr>
    </a:lvl5pPr>
    <a:lvl6pPr indent="1143000" latinLnBrk="0">
      <a:defRPr>
        <a:latin typeface="+mn-lt"/>
        <a:ea typeface="+mn-ea"/>
        <a:cs typeface="+mn-cs"/>
        <a:sym typeface="Helvetica Neue"/>
      </a:defRPr>
    </a:lvl6pPr>
    <a:lvl7pPr indent="1371600" latinLnBrk="0">
      <a:defRPr>
        <a:latin typeface="+mn-lt"/>
        <a:ea typeface="+mn-ea"/>
        <a:cs typeface="+mn-cs"/>
        <a:sym typeface="Helvetica Neue"/>
      </a:defRPr>
    </a:lvl7pPr>
    <a:lvl8pPr indent="1600200" latinLnBrk="0">
      <a:defRPr>
        <a:latin typeface="+mn-lt"/>
        <a:ea typeface="+mn-ea"/>
        <a:cs typeface="+mn-cs"/>
        <a:sym typeface="Helvetica Neue"/>
      </a:defRPr>
    </a:lvl8pPr>
    <a:lvl9pPr indent="1828800" latinLnBrk="0">
      <a:defRPr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Default - 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Body Level One…"/>
          <p:cNvSpPr txBox="1"/>
          <p:nvPr>
            <p:ph type="body" sz="quarter" idx="1"/>
          </p:nvPr>
        </p:nvSpPr>
        <p:spPr>
          <a:xfrm>
            <a:off x="1905000" y="4725080"/>
            <a:ext cx="4713290" cy="337461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>
              <a:defRPr>
                <a:uFill>
                  <a:solidFill>
                    <a:srgbClr val="000000"/>
                  </a:solidFill>
                </a:uFill>
              </a:defRPr>
            </a:lvl1pPr>
            <a:lvl2pPr marL="647700">
              <a:defRPr>
                <a:uFill>
                  <a:solidFill>
                    <a:srgbClr val="000000"/>
                  </a:solidFill>
                </a:uFill>
              </a:defRPr>
            </a:lvl2pPr>
            <a:lvl3pPr marL="1143000">
              <a:defRPr>
                <a:uFill>
                  <a:solidFill>
                    <a:srgbClr val="000000"/>
                  </a:solidFill>
                </a:uFill>
              </a:defRPr>
            </a:lvl3pPr>
            <a:lvl4pPr marL="1625600">
              <a:defRPr>
                <a:uFill>
                  <a:solidFill>
                    <a:srgbClr val="000000"/>
                  </a:solidFill>
                </a:uFill>
              </a:defRPr>
            </a:lvl4pPr>
            <a:lvl5pPr marL="2082800">
              <a:defRPr>
                <a:uFill>
                  <a:solidFill>
                    <a:srgbClr val="000000"/>
                  </a:solidFill>
                </a:uFill>
              </a:defRPr>
            </a:lvl5pPr>
          </a:lstStyle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9" name="Slide Number"/>
          <p:cNvSpPr txBox="1"/>
          <p:nvPr>
            <p:ph type="sldNum" sz="quarter" idx="2"/>
          </p:nvPr>
        </p:nvSpPr>
        <p:spPr>
          <a:xfrm>
            <a:off x="11313616" y="6463011"/>
            <a:ext cx="268784" cy="258466"/>
          </a:xfrm>
          <a:prstGeom prst="rect">
            <a:avLst/>
          </a:prstGeom>
        </p:spPr>
        <p:txBody>
          <a:bodyPr lIns="50800" tIns="50800" rIns="50800" bIns="50800" anchor="b"/>
          <a:lstStyle>
            <a:lvl1pPr>
              <a:defRPr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/>
          <p:nvPr>
            <p:ph type="title"/>
          </p:nvPr>
        </p:nvSpPr>
        <p:spPr>
          <a:xfrm>
            <a:off x="1826683" y="769937"/>
            <a:ext cx="9753601" cy="16684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 anchor="ctr"/>
          <a:lstStyle/>
          <a:p>
            <a:pPr/>
            <a:r>
              <a:t>Title Text</a:t>
            </a:r>
          </a:p>
        </p:txBody>
      </p:sp>
      <p:sp>
        <p:nvSpPr>
          <p:cNvPr id="3" name="Body Level One…"/>
          <p:cNvSpPr txBox="1"/>
          <p:nvPr>
            <p:ph type="body" idx="1"/>
          </p:nvPr>
        </p:nvSpPr>
        <p:spPr>
          <a:xfrm>
            <a:off x="6805083" y="2438400"/>
            <a:ext cx="4775201" cy="4419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/>
          <a:lstStyle/>
          <a:p>
            <a:pPr/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8481064" y="6221732"/>
            <a:ext cx="256537" cy="269237"/>
          </a:xfrm>
          <a:prstGeom prst="rect">
            <a:avLst/>
          </a:prstGeom>
          <a:ln w="12700">
            <a:miter lim="400000"/>
          </a:ln>
        </p:spPr>
        <p:txBody>
          <a:bodyPr wrap="none" lIns="45718" tIns="45718" rIns="45718" bIns="45718" anchor="ctr">
            <a:spAutoFit/>
          </a:bodyPr>
          <a:lstStyle>
            <a:lvl1pPr algn="r">
              <a:defRPr sz="1200">
                <a:latin typeface="Gill Sans"/>
                <a:ea typeface="Gill Sans"/>
                <a:cs typeface="Gill Sans"/>
                <a:sym typeface="Gill San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System Font Regular"/>
          <a:ea typeface="System Font Regular"/>
          <a:cs typeface="System Font Regular"/>
          <a:sym typeface="System Font Regular"/>
        </a:defRPr>
      </a:lvl9pPr>
    </p:titleStyle>
    <p:bodyStyle>
      <a:lvl1pPr marL="342900" marR="0" indent="-3429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609600" marR="0" indent="-1905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1049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5875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044700" marR="0" indent="-2540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Tx/>
        <a:buChar char="•"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3429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429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429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342900" marR="0" indent="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2000" u="none"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1pPr>
      <a:lvl2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2pPr>
      <a:lvl3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3pPr>
      <a:lvl4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4pPr>
      <a:lvl5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Gill Sans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3" Type="http://schemas.openxmlformats.org/officeDocument/2006/relationships/image" Target="../media/image10.png"/><Relationship Id="rId4" Type="http://schemas.openxmlformats.org/officeDocument/2006/relationships/image" Target="../media/image17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Relationship Id="rId4" Type="http://schemas.openxmlformats.org/officeDocument/2006/relationships/image" Target="../media/image12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5" Type="http://schemas.openxmlformats.org/officeDocument/2006/relationships/image" Target="../media/image11.png"/><Relationship Id="rId6" Type="http://schemas.openxmlformats.org/officeDocument/2006/relationships/image" Target="../media/image16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.png" descr="imag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ln w="12700">
            <a:miter lim="400000"/>
          </a:ln>
        </p:spPr>
      </p:pic>
      <p:sp>
        <p:nvSpPr>
          <p:cNvPr id="29" name="Resident State License ID: W395956 FL"/>
          <p:cNvSpPr txBox="1"/>
          <p:nvPr>
            <p:ph type="body" sz="quarter" idx="4294967295"/>
          </p:nvPr>
        </p:nvSpPr>
        <p:spPr>
          <a:xfrm>
            <a:off x="6373812" y="6289675"/>
            <a:ext cx="4713288" cy="338140"/>
          </a:xfrm>
          <a:prstGeom prst="rect">
            <a:avLst/>
          </a:prstGeom>
        </p:spPr>
        <p:txBody>
          <a:bodyPr>
            <a:normAutofit fontScale="100000" lnSpcReduction="0"/>
          </a:bodyPr>
          <a:lstStyle>
            <a:lvl1pPr marL="0" indent="0" defTabSz="823781">
              <a:lnSpc>
                <a:spcPct val="81000"/>
              </a:lnSpc>
              <a:spcBef>
                <a:spcPts val="800"/>
              </a:spcBef>
              <a:defRPr i="1" sz="1700"/>
            </a:lvl1pPr>
          </a:lstStyle>
          <a:p>
            <a:pPr/>
            <a:r>
              <a:t>Resident State License ID: XXXXXXX STATE</a:t>
            </a:r>
          </a:p>
        </p:txBody>
      </p:sp>
      <p:sp>
        <p:nvSpPr>
          <p:cNvPr id="30" name="National Producer Number: 18390057"/>
          <p:cNvSpPr txBox="1"/>
          <p:nvPr/>
        </p:nvSpPr>
        <p:spPr>
          <a:xfrm>
            <a:off x="6375400" y="5930900"/>
            <a:ext cx="5258520" cy="3556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defRPr sz="20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National Producer Number: XXXXXXX</a:t>
            </a:r>
          </a:p>
        </p:txBody>
      </p:sp>
      <p:sp>
        <p:nvSpPr>
          <p:cNvPr id="31" name="Marc Nadeau…"/>
          <p:cNvSpPr txBox="1"/>
          <p:nvPr/>
        </p:nvSpPr>
        <p:spPr>
          <a:xfrm>
            <a:off x="812800" y="5866034"/>
            <a:ext cx="4417120" cy="7647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defRPr sz="24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YOUR NAME</a:t>
            </a:r>
          </a:p>
          <a:p>
            <a:pPr algn="l" defTabSz="457200">
              <a:defRPr sz="2400">
                <a:latin typeface="Arial"/>
                <a:ea typeface="Arial"/>
                <a:cs typeface="Arial"/>
                <a:sym typeface="Arial"/>
              </a:defRPr>
            </a:pPr>
            <a:r>
              <a:t>Field Underwriter/Case Manager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TextBox 4"/>
          <p:cNvSpPr txBox="1"/>
          <p:nvPr/>
        </p:nvSpPr>
        <p:spPr>
          <a:xfrm>
            <a:off x="2787395" y="2274155"/>
            <a:ext cx="6925311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pc="57" sz="1900">
                <a:solidFill>
                  <a:srgbClr val="0C2A52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If your spouse passed away yesterday, what would type of situation would that leave you in?</a:t>
            </a:r>
          </a:p>
        </p:txBody>
      </p:sp>
      <p:sp>
        <p:nvSpPr>
          <p:cNvPr id="122" name="TextBox 5"/>
          <p:cNvSpPr txBox="1"/>
          <p:nvPr/>
        </p:nvSpPr>
        <p:spPr>
          <a:xfrm>
            <a:off x="4536173" y="3970611"/>
            <a:ext cx="3427758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pc="57" sz="1900">
                <a:solidFill>
                  <a:srgbClr val="0C2A52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Would you stay in your home or move? </a:t>
            </a:r>
          </a:p>
        </p:txBody>
      </p:sp>
      <p:sp>
        <p:nvSpPr>
          <p:cNvPr id="123" name="TextBox 6"/>
          <p:cNvSpPr txBox="1"/>
          <p:nvPr/>
        </p:nvSpPr>
        <p:spPr>
          <a:xfrm>
            <a:off x="2077030" y="5546347"/>
            <a:ext cx="4180612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defRPr spc="57" sz="1900">
                <a:solidFill>
                  <a:srgbClr val="0C2A52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If you want to stay in your home, can you afford to?</a:t>
            </a:r>
          </a:p>
        </p:txBody>
      </p:sp>
      <p:sp>
        <p:nvSpPr>
          <p:cNvPr id="124" name="TextBox 8"/>
          <p:cNvSpPr txBox="1"/>
          <p:nvPr/>
        </p:nvSpPr>
        <p:spPr>
          <a:xfrm>
            <a:off x="7237055" y="5547145"/>
            <a:ext cx="4530662" cy="9931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ct val="120000"/>
              </a:lnSpc>
              <a:defRPr spc="57" sz="1900">
                <a:solidFill>
                  <a:srgbClr val="0C2A52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If you want to move, where would you go: rent, move in with family, buy another home?</a:t>
            </a:r>
          </a:p>
        </p:txBody>
      </p:sp>
      <p:sp>
        <p:nvSpPr>
          <p:cNvPr id="125" name="Freeform 10"/>
          <p:cNvSpPr/>
          <p:nvPr/>
        </p:nvSpPr>
        <p:spPr>
          <a:xfrm rot="7205336">
            <a:off x="4023487" y="4637452"/>
            <a:ext cx="969629" cy="54832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55" fill="norm" stroke="1" extrusionOk="0">
                <a:moveTo>
                  <a:pt x="21094" y="9102"/>
                </a:moveTo>
                <a:lnTo>
                  <a:pt x="13652" y="323"/>
                </a:lnTo>
                <a:cubicBezTo>
                  <a:pt x="13146" y="-245"/>
                  <a:pt x="12496" y="-56"/>
                  <a:pt x="12135" y="829"/>
                </a:cubicBezTo>
                <a:cubicBezTo>
                  <a:pt x="11810" y="1713"/>
                  <a:pt x="11918" y="2850"/>
                  <a:pt x="12424" y="3481"/>
                </a:cubicBezTo>
                <a:lnTo>
                  <a:pt x="16940" y="8787"/>
                </a:lnTo>
                <a:lnTo>
                  <a:pt x="0" y="8787"/>
                </a:lnTo>
                <a:lnTo>
                  <a:pt x="0" y="12576"/>
                </a:lnTo>
                <a:lnTo>
                  <a:pt x="16940" y="12576"/>
                </a:lnTo>
                <a:lnTo>
                  <a:pt x="12424" y="17881"/>
                </a:lnTo>
                <a:cubicBezTo>
                  <a:pt x="11918" y="18450"/>
                  <a:pt x="11810" y="19650"/>
                  <a:pt x="12135" y="20534"/>
                </a:cubicBezTo>
                <a:cubicBezTo>
                  <a:pt x="12352" y="21102"/>
                  <a:pt x="12677" y="21355"/>
                  <a:pt x="13038" y="21355"/>
                </a:cubicBezTo>
                <a:cubicBezTo>
                  <a:pt x="13255" y="21355"/>
                  <a:pt x="13472" y="21229"/>
                  <a:pt x="13652" y="21039"/>
                </a:cubicBezTo>
                <a:lnTo>
                  <a:pt x="21130" y="12260"/>
                </a:lnTo>
                <a:cubicBezTo>
                  <a:pt x="21419" y="11881"/>
                  <a:pt x="21600" y="11313"/>
                  <a:pt x="21600" y="10681"/>
                </a:cubicBezTo>
                <a:cubicBezTo>
                  <a:pt x="21600" y="10050"/>
                  <a:pt x="21419" y="9481"/>
                  <a:pt x="21094" y="9102"/>
                </a:cubicBezTo>
                <a:close/>
              </a:path>
            </a:pathLst>
          </a:custGeom>
          <a:solidFill>
            <a:srgbClr val="53B7F5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26" name="Freeform 12"/>
          <p:cNvSpPr/>
          <p:nvPr/>
        </p:nvSpPr>
        <p:spPr>
          <a:xfrm rot="3536743">
            <a:off x="7309499" y="4637314"/>
            <a:ext cx="969940" cy="54850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355" fill="norm" stroke="1" extrusionOk="0">
                <a:moveTo>
                  <a:pt x="21094" y="9102"/>
                </a:moveTo>
                <a:lnTo>
                  <a:pt x="13652" y="323"/>
                </a:lnTo>
                <a:cubicBezTo>
                  <a:pt x="13146" y="-245"/>
                  <a:pt x="12496" y="-56"/>
                  <a:pt x="12135" y="829"/>
                </a:cubicBezTo>
                <a:cubicBezTo>
                  <a:pt x="11810" y="1713"/>
                  <a:pt x="11918" y="2850"/>
                  <a:pt x="12424" y="3481"/>
                </a:cubicBezTo>
                <a:lnTo>
                  <a:pt x="16940" y="8787"/>
                </a:lnTo>
                <a:lnTo>
                  <a:pt x="0" y="8787"/>
                </a:lnTo>
                <a:lnTo>
                  <a:pt x="0" y="12576"/>
                </a:lnTo>
                <a:lnTo>
                  <a:pt x="16940" y="12576"/>
                </a:lnTo>
                <a:lnTo>
                  <a:pt x="12424" y="17881"/>
                </a:lnTo>
                <a:cubicBezTo>
                  <a:pt x="11918" y="18450"/>
                  <a:pt x="11810" y="19650"/>
                  <a:pt x="12135" y="20534"/>
                </a:cubicBezTo>
                <a:cubicBezTo>
                  <a:pt x="12352" y="21102"/>
                  <a:pt x="12677" y="21355"/>
                  <a:pt x="13038" y="21355"/>
                </a:cubicBezTo>
                <a:cubicBezTo>
                  <a:pt x="13255" y="21355"/>
                  <a:pt x="13472" y="21229"/>
                  <a:pt x="13652" y="21039"/>
                </a:cubicBezTo>
                <a:lnTo>
                  <a:pt x="21130" y="12260"/>
                </a:lnTo>
                <a:cubicBezTo>
                  <a:pt x="21419" y="11881"/>
                  <a:pt x="21600" y="11313"/>
                  <a:pt x="21600" y="10681"/>
                </a:cubicBezTo>
                <a:cubicBezTo>
                  <a:pt x="21600" y="10050"/>
                  <a:pt x="21419" y="9481"/>
                  <a:pt x="21094" y="9102"/>
                </a:cubicBezTo>
                <a:close/>
              </a:path>
            </a:pathLst>
          </a:custGeom>
          <a:solidFill>
            <a:srgbClr val="53B7F6"/>
          </a:solidFill>
          <a:ln w="12700">
            <a:miter lim="400000"/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27" name="TextBox 13"/>
          <p:cNvSpPr txBox="1"/>
          <p:nvPr/>
        </p:nvSpPr>
        <p:spPr>
          <a:xfrm>
            <a:off x="2175504" y="3122384"/>
            <a:ext cx="8734608" cy="6426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>
              <a:lnSpc>
                <a:spcPct val="120000"/>
              </a:lnSpc>
              <a:defRPr spc="57" sz="1900">
                <a:solidFill>
                  <a:srgbClr val="0C2A52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What would that look like for other family members/ children? (schools, sports teams, friends, etc?)</a:t>
            </a:r>
          </a:p>
        </p:txBody>
      </p:sp>
      <p:sp>
        <p:nvSpPr>
          <p:cNvPr id="128" name="Rectangle"/>
          <p:cNvSpPr/>
          <p:nvPr/>
        </p:nvSpPr>
        <p:spPr>
          <a:xfrm>
            <a:off x="-2033891" y="-36106"/>
            <a:ext cx="3118810" cy="69596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29" name="We Are Here to Help"/>
          <p:cNvSpPr txBox="1"/>
          <p:nvPr/>
        </p:nvSpPr>
        <p:spPr>
          <a:xfrm>
            <a:off x="1188715" y="151762"/>
            <a:ext cx="9814570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457200">
              <a:defRPr sz="4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What Would YOU Do?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103362" y="973165"/>
            <a:ext cx="1537905" cy="456806"/>
          </a:xfrm>
          <a:prstGeom prst="rect">
            <a:avLst/>
          </a:prstGeom>
          <a:ln w="12700">
            <a:miter lim="400000"/>
          </a:ln>
        </p:spPr>
      </p:pic>
      <p:sp>
        <p:nvSpPr>
          <p:cNvPr id="131" name="Rectangle 5"/>
          <p:cNvSpPr txBox="1"/>
          <p:nvPr/>
        </p:nvSpPr>
        <p:spPr>
          <a:xfrm>
            <a:off x="912170" y="1343187"/>
            <a:ext cx="7487351" cy="891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3200">
                <a:solidFill>
                  <a:srgbClr val="4CBEFA"/>
                </a:solidFill>
                <a:latin typeface="Montserrat Bold"/>
                <a:ea typeface="Montserrat Bold"/>
                <a:cs typeface="Montserrat Bold"/>
                <a:sym typeface="Montserrat Bold"/>
              </a:defRPr>
            </a:pPr>
            <a:r>
              <a:t>90% </a:t>
            </a:r>
            <a:r>
              <a:rPr sz="2000">
                <a:latin typeface="Montserrat Regular"/>
                <a:ea typeface="Montserrat Regular"/>
                <a:cs typeface="Montserrat Regular"/>
                <a:sym typeface="Montserrat Regular"/>
              </a:rPr>
              <a:t>of families are in jeopardy of losing their home </a:t>
            </a:r>
            <a:br>
              <a:rPr sz="2000">
                <a:latin typeface="Montserrat Regular"/>
                <a:ea typeface="Montserrat Regular"/>
                <a:cs typeface="Montserrat Regular"/>
                <a:sym typeface="Montserrat Regular"/>
              </a:rPr>
            </a:br>
            <a:r>
              <a:rPr sz="2000">
                <a:latin typeface="Montserrat Regular"/>
                <a:ea typeface="Montserrat Regular"/>
                <a:cs typeface="Montserrat Regular"/>
                <a:sym typeface="Montserrat Regular"/>
              </a:rPr>
              <a:t>when a breadwinner passes</a:t>
            </a:r>
            <a:r>
              <a:rPr sz="1800">
                <a:latin typeface="Montserrat Regular"/>
                <a:ea typeface="Montserrat Regular"/>
                <a:cs typeface="Montserrat Regular"/>
                <a:sym typeface="Montserrat Regular"/>
              </a:rPr>
              <a:t>.</a:t>
            </a:r>
          </a:p>
        </p:txBody>
      </p:sp>
      <p:pic>
        <p:nvPicPr>
          <p:cNvPr id="132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874472" y="2305392"/>
            <a:ext cx="139706" cy="114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368306" y="3181393"/>
            <a:ext cx="139706" cy="114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4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85994" y="4027373"/>
            <a:ext cx="139706" cy="1143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35" name="Graphic 9" descr="Graphic 9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2401" y="2741971"/>
            <a:ext cx="993142" cy="99314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6"/>
          <p:cNvSpPr txBox="1"/>
          <p:nvPr/>
        </p:nvSpPr>
        <p:spPr>
          <a:xfrm>
            <a:off x="1255774" y="1663898"/>
            <a:ext cx="8254305" cy="67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Pays off the full amount of mortgage</a:t>
            </a:r>
            <a:endParaRPr spc="68"/>
          </a:p>
          <a:p>
            <a:pPr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Harder to qualify for as we age and/or develop health issues</a:t>
            </a:r>
          </a:p>
        </p:txBody>
      </p:sp>
      <p:sp>
        <p:nvSpPr>
          <p:cNvPr id="138" name="TextBox 7"/>
          <p:cNvSpPr txBox="1"/>
          <p:nvPr/>
        </p:nvSpPr>
        <p:spPr>
          <a:xfrm>
            <a:off x="1255774" y="2925534"/>
            <a:ext cx="8254305" cy="103632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Part of mortgage in policy</a:t>
            </a:r>
          </a:p>
          <a:p>
            <a:pPr lvl="1"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Part of mortgage in accident only</a:t>
            </a:r>
          </a:p>
          <a:p>
            <a:pPr lvl="1"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More affordable option</a:t>
            </a:r>
          </a:p>
        </p:txBody>
      </p:sp>
      <p:sp>
        <p:nvSpPr>
          <p:cNvPr id="139" name="TextBox 17"/>
          <p:cNvSpPr txBox="1"/>
          <p:nvPr/>
        </p:nvSpPr>
        <p:spPr>
          <a:xfrm>
            <a:off x="1255775" y="4393334"/>
            <a:ext cx="8769840" cy="469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defRPr sz="3000">
                <a:solidFill>
                  <a:srgbClr val="01BAF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Equity Protection &amp; Critical Period</a:t>
            </a:r>
          </a:p>
        </p:txBody>
      </p:sp>
      <p:sp>
        <p:nvSpPr>
          <p:cNvPr id="140" name="TextBox 11"/>
          <p:cNvSpPr txBox="1"/>
          <p:nvPr/>
        </p:nvSpPr>
        <p:spPr>
          <a:xfrm>
            <a:off x="1247391" y="984168"/>
            <a:ext cx="3004643" cy="68491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ts val="5800"/>
              </a:lnSpc>
              <a:defRPr sz="3000">
                <a:solidFill>
                  <a:srgbClr val="01BAF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Full Payoff</a:t>
            </a:r>
          </a:p>
        </p:txBody>
      </p:sp>
      <p:sp>
        <p:nvSpPr>
          <p:cNvPr id="141" name="TextBox 16"/>
          <p:cNvSpPr txBox="1"/>
          <p:nvPr/>
        </p:nvSpPr>
        <p:spPr>
          <a:xfrm>
            <a:off x="1238446" y="2279239"/>
            <a:ext cx="3185094" cy="6849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>
              <a:lnSpc>
                <a:spcPts val="5800"/>
              </a:lnSpc>
              <a:defRPr sz="3000">
                <a:solidFill>
                  <a:srgbClr val="01BAFB"/>
                </a:solidFill>
                <a:latin typeface="Montserrat Light"/>
                <a:ea typeface="Montserrat Light"/>
                <a:cs typeface="Montserrat Light"/>
                <a:sym typeface="Montserrat Light"/>
              </a:defRPr>
            </a:lvl1pPr>
          </a:lstStyle>
          <a:p>
            <a:pPr/>
            <a:r>
              <a:t>Partial Payoff</a:t>
            </a:r>
          </a:p>
        </p:txBody>
      </p:sp>
      <p:sp>
        <p:nvSpPr>
          <p:cNvPr id="142" name="We Are Here to Help"/>
          <p:cNvSpPr txBox="1"/>
          <p:nvPr/>
        </p:nvSpPr>
        <p:spPr>
          <a:xfrm>
            <a:off x="1188715" y="120198"/>
            <a:ext cx="9814570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457200">
              <a:defRPr sz="4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Know Your Options</a:t>
            </a:r>
          </a:p>
        </p:txBody>
      </p:sp>
      <p:sp>
        <p:nvSpPr>
          <p:cNvPr id="143" name="Rectangle"/>
          <p:cNvSpPr/>
          <p:nvPr/>
        </p:nvSpPr>
        <p:spPr>
          <a:xfrm>
            <a:off x="-2033891" y="-36106"/>
            <a:ext cx="3118810" cy="69596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1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96132" y="867607"/>
            <a:ext cx="1282706" cy="381006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47" name="Rectangle 22"/>
          <p:cNvGrpSpPr/>
          <p:nvPr/>
        </p:nvGrpSpPr>
        <p:grpSpPr>
          <a:xfrm>
            <a:off x="6612626" y="1297477"/>
            <a:ext cx="5415306" cy="459736"/>
            <a:chOff x="-1" y="0"/>
            <a:chExt cx="5415305" cy="459735"/>
          </a:xfrm>
        </p:grpSpPr>
        <p:sp>
          <p:nvSpPr>
            <p:cNvPr id="145" name="Rectangle"/>
            <p:cNvSpPr/>
            <p:nvPr/>
          </p:nvSpPr>
          <p:spPr>
            <a:xfrm>
              <a:off x="-2" y="44007"/>
              <a:ext cx="5415307" cy="37172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46" name="$200k"/>
            <p:cNvSpPr txBox="1"/>
            <p:nvPr/>
          </p:nvSpPr>
          <p:spPr>
            <a:xfrm>
              <a:off x="58417" y="0"/>
              <a:ext cx="5298468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$200k</a:t>
              </a:r>
            </a:p>
          </p:txBody>
        </p:sp>
      </p:grpSp>
      <p:sp>
        <p:nvSpPr>
          <p:cNvPr id="148" name="TextBox 25"/>
          <p:cNvSpPr txBox="1"/>
          <p:nvPr/>
        </p:nvSpPr>
        <p:spPr>
          <a:xfrm>
            <a:off x="9561148" y="3092880"/>
            <a:ext cx="1983311" cy="1005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b="1" i="1" sz="20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*Pays if</a:t>
            </a:r>
          </a:p>
          <a:p>
            <a:pPr>
              <a:defRPr b="1" i="1" sz="20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Accident</a:t>
            </a:r>
          </a:p>
          <a:p>
            <a:pPr>
              <a:defRPr b="1" i="1" sz="20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Death</a:t>
            </a:r>
          </a:p>
        </p:txBody>
      </p:sp>
      <p:grpSp>
        <p:nvGrpSpPr>
          <p:cNvPr id="151" name="Rectangle 26"/>
          <p:cNvGrpSpPr/>
          <p:nvPr/>
        </p:nvGrpSpPr>
        <p:grpSpPr>
          <a:xfrm>
            <a:off x="6612627" y="2504413"/>
            <a:ext cx="3267722" cy="459737"/>
            <a:chOff x="-1" y="0"/>
            <a:chExt cx="3267721" cy="459735"/>
          </a:xfrm>
        </p:grpSpPr>
        <p:sp>
          <p:nvSpPr>
            <p:cNvPr id="149" name="Rectangle"/>
            <p:cNvSpPr/>
            <p:nvPr/>
          </p:nvSpPr>
          <p:spPr>
            <a:xfrm>
              <a:off x="-2" y="50237"/>
              <a:ext cx="3267723" cy="359268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50" name="$100k"/>
            <p:cNvSpPr txBox="1"/>
            <p:nvPr/>
          </p:nvSpPr>
          <p:spPr>
            <a:xfrm>
              <a:off x="58417" y="0"/>
              <a:ext cx="315088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$100k</a:t>
              </a:r>
            </a:p>
          </p:txBody>
        </p:sp>
      </p:grpSp>
      <p:grpSp>
        <p:nvGrpSpPr>
          <p:cNvPr id="154" name="Rectangle 27"/>
          <p:cNvGrpSpPr/>
          <p:nvPr/>
        </p:nvGrpSpPr>
        <p:grpSpPr>
          <a:xfrm>
            <a:off x="9311037" y="2504413"/>
            <a:ext cx="2649219" cy="459737"/>
            <a:chOff x="0" y="0"/>
            <a:chExt cx="2649217" cy="459735"/>
          </a:xfrm>
        </p:grpSpPr>
        <p:sp>
          <p:nvSpPr>
            <p:cNvPr id="152" name="Rectangle"/>
            <p:cNvSpPr/>
            <p:nvPr/>
          </p:nvSpPr>
          <p:spPr>
            <a:xfrm>
              <a:off x="0" y="50237"/>
              <a:ext cx="2649218" cy="359269"/>
            </a:xfrm>
            <a:prstGeom prst="rect">
              <a:avLst/>
            </a:prstGeom>
            <a:solidFill>
              <a:schemeClr val="accent2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53" name="$200k"/>
            <p:cNvSpPr txBox="1"/>
            <p:nvPr/>
          </p:nvSpPr>
          <p:spPr>
            <a:xfrm>
              <a:off x="58419" y="0"/>
              <a:ext cx="2532379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$200k</a:t>
              </a:r>
            </a:p>
          </p:txBody>
        </p:sp>
      </p:grpSp>
      <p:grpSp>
        <p:nvGrpSpPr>
          <p:cNvPr id="157" name="Rectangle 29"/>
          <p:cNvGrpSpPr/>
          <p:nvPr/>
        </p:nvGrpSpPr>
        <p:grpSpPr>
          <a:xfrm>
            <a:off x="7806780" y="4269608"/>
            <a:ext cx="950745" cy="482606"/>
            <a:chOff x="0" y="-1"/>
            <a:chExt cx="950744" cy="482604"/>
          </a:xfrm>
        </p:grpSpPr>
        <p:sp>
          <p:nvSpPr>
            <p:cNvPr id="155" name="Rectangle"/>
            <p:cNvSpPr/>
            <p:nvPr/>
          </p:nvSpPr>
          <p:spPr>
            <a:xfrm>
              <a:off x="0" y="-2"/>
              <a:ext cx="950745" cy="482606"/>
            </a:xfrm>
            <a:prstGeom prst="rect">
              <a:avLst/>
            </a:prstGeom>
            <a:solidFill>
              <a:srgbClr val="CBF2FF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56" name="6"/>
            <p:cNvSpPr txBox="1"/>
            <p:nvPr/>
          </p:nvSpPr>
          <p:spPr>
            <a:xfrm>
              <a:off x="58419" y="11429"/>
              <a:ext cx="833907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002060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6</a:t>
              </a:r>
            </a:p>
          </p:txBody>
        </p:sp>
      </p:grpSp>
      <p:grpSp>
        <p:nvGrpSpPr>
          <p:cNvPr id="160" name="Rectangle 30"/>
          <p:cNvGrpSpPr/>
          <p:nvPr/>
        </p:nvGrpSpPr>
        <p:grpSpPr>
          <a:xfrm>
            <a:off x="8870086" y="4269608"/>
            <a:ext cx="935635" cy="482606"/>
            <a:chOff x="0" y="-1"/>
            <a:chExt cx="935633" cy="482604"/>
          </a:xfrm>
        </p:grpSpPr>
        <p:sp>
          <p:nvSpPr>
            <p:cNvPr id="158" name="Rectangle"/>
            <p:cNvSpPr/>
            <p:nvPr/>
          </p:nvSpPr>
          <p:spPr>
            <a:xfrm>
              <a:off x="-1" y="-2"/>
              <a:ext cx="935635" cy="482606"/>
            </a:xfrm>
            <a:prstGeom prst="rect">
              <a:avLst/>
            </a:prstGeom>
            <a:solidFill>
              <a:srgbClr val="0070C0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59" name="12"/>
            <p:cNvSpPr txBox="1"/>
            <p:nvPr/>
          </p:nvSpPr>
          <p:spPr>
            <a:xfrm>
              <a:off x="58420" y="11429"/>
              <a:ext cx="8187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12</a:t>
              </a:r>
            </a:p>
          </p:txBody>
        </p:sp>
      </p:grpSp>
      <p:grpSp>
        <p:nvGrpSpPr>
          <p:cNvPr id="163" name="Rectangle 31"/>
          <p:cNvGrpSpPr/>
          <p:nvPr/>
        </p:nvGrpSpPr>
        <p:grpSpPr>
          <a:xfrm>
            <a:off x="11024618" y="4269613"/>
            <a:ext cx="935635" cy="482607"/>
            <a:chOff x="0" y="0"/>
            <a:chExt cx="935633" cy="482606"/>
          </a:xfrm>
        </p:grpSpPr>
        <p:sp>
          <p:nvSpPr>
            <p:cNvPr id="161" name="Rectangle"/>
            <p:cNvSpPr/>
            <p:nvPr/>
          </p:nvSpPr>
          <p:spPr>
            <a:xfrm>
              <a:off x="-1" y="-1"/>
              <a:ext cx="935635" cy="482607"/>
            </a:xfrm>
            <a:prstGeom prst="rect">
              <a:avLst/>
            </a:prstGeom>
            <a:solidFill>
              <a:schemeClr val="accent2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62" name="24"/>
            <p:cNvSpPr txBox="1"/>
            <p:nvPr/>
          </p:nvSpPr>
          <p:spPr>
            <a:xfrm>
              <a:off x="58420" y="11430"/>
              <a:ext cx="818794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24</a:t>
              </a:r>
            </a:p>
          </p:txBody>
        </p:sp>
      </p:grpSp>
      <p:grpSp>
        <p:nvGrpSpPr>
          <p:cNvPr id="166" name="Rectangle 32"/>
          <p:cNvGrpSpPr/>
          <p:nvPr/>
        </p:nvGrpSpPr>
        <p:grpSpPr>
          <a:xfrm>
            <a:off x="9918281" y="4269610"/>
            <a:ext cx="993777" cy="482607"/>
            <a:chOff x="-1" y="0"/>
            <a:chExt cx="993775" cy="482606"/>
          </a:xfrm>
        </p:grpSpPr>
        <p:sp>
          <p:nvSpPr>
            <p:cNvPr id="164" name="Rectangle"/>
            <p:cNvSpPr/>
            <p:nvPr/>
          </p:nvSpPr>
          <p:spPr>
            <a:xfrm>
              <a:off x="-2" y="-1"/>
              <a:ext cx="993777" cy="482607"/>
            </a:xfrm>
            <a:prstGeom prst="rect">
              <a:avLst/>
            </a:prstGeom>
            <a:solidFill>
              <a:schemeClr val="accent1"/>
            </a:solidFill>
            <a:ln w="25400" cap="flat">
              <a:solidFill>
                <a:srgbClr val="0088B7"/>
              </a:solidFill>
              <a:prstDash val="solid"/>
              <a:round/>
            </a:ln>
            <a:effectLst/>
          </p:spPr>
          <p:txBody>
            <a:bodyPr wrap="square" lIns="45718" tIns="45718" rIns="45718" bIns="45718" numCol="1" anchor="ctr">
              <a:noAutofit/>
            </a:bodyPr>
            <a:lstStyle/>
            <a:p>
              <a:pPr>
                <a:defRPr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pPr>
            </a:p>
          </p:txBody>
        </p:sp>
        <p:sp>
          <p:nvSpPr>
            <p:cNvPr id="165" name="18"/>
            <p:cNvSpPr txBox="1"/>
            <p:nvPr/>
          </p:nvSpPr>
          <p:spPr>
            <a:xfrm>
              <a:off x="58419" y="11430"/>
              <a:ext cx="876937" cy="45973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8" tIns="45718" rIns="45718" bIns="45718" numCol="1" anchor="ctr">
              <a:spAutoFit/>
            </a:bodyPr>
            <a:lstStyle>
              <a:lvl1pPr>
                <a:defRPr sz="2400">
                  <a:solidFill>
                    <a:srgbClr val="FFFFFF"/>
                  </a:solidFill>
                  <a:latin typeface="+mj-lt"/>
                  <a:ea typeface="+mj-ea"/>
                  <a:cs typeface="+mj-cs"/>
                  <a:sym typeface="Helvetica"/>
                </a:defRPr>
              </a:lvl1pPr>
            </a:lstStyle>
            <a:p>
              <a:pPr/>
              <a:r>
                <a:t>18</a:t>
              </a:r>
            </a:p>
          </p:txBody>
        </p:sp>
      </p:grpSp>
      <p:sp>
        <p:nvSpPr>
          <p:cNvPr id="167" name="TextBox 33"/>
          <p:cNvSpPr txBox="1"/>
          <p:nvPr/>
        </p:nvSpPr>
        <p:spPr>
          <a:xfrm>
            <a:off x="10140056" y="5009638"/>
            <a:ext cx="1820200" cy="1310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>
              <a:defRPr b="1" sz="20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Time in Months to:</a:t>
            </a:r>
          </a:p>
          <a:p>
            <a:pPr marL="457200" indent="-457200" algn="l">
              <a:buSzPct val="100000"/>
              <a:buAutoNum type="arabicPeriod" startAt="1"/>
              <a:defRPr b="1" sz="20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Grieve</a:t>
            </a:r>
          </a:p>
          <a:p>
            <a:pPr marL="457200" indent="-457200" algn="l">
              <a:buSzPct val="100000"/>
              <a:buAutoNum type="arabicPeriod" startAt="1"/>
              <a:defRPr b="1" sz="2000">
                <a:solidFill>
                  <a:srgbClr val="00206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Plan   </a:t>
            </a:r>
          </a:p>
        </p:txBody>
      </p:sp>
      <p:sp>
        <p:nvSpPr>
          <p:cNvPr id="168" name="TextBox 7"/>
          <p:cNvSpPr txBox="1"/>
          <p:nvPr/>
        </p:nvSpPr>
        <p:spPr>
          <a:xfrm>
            <a:off x="1255776" y="4910404"/>
            <a:ext cx="8169617" cy="140208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lvl="1"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Pays 6, 12, 18 or 24 months of mortgage payments</a:t>
            </a:r>
            <a:endParaRPr spc="68"/>
          </a:p>
          <a:p>
            <a:pPr lvl="1"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Most popular option for those over 65 years old</a:t>
            </a:r>
            <a:endParaRPr spc="68"/>
          </a:p>
          <a:p>
            <a:pPr lvl="1" marL="342900" indent="-342900" algn="l">
              <a:lnSpc>
                <a:spcPct val="120000"/>
              </a:lnSpc>
              <a:buSzPct val="100000"/>
              <a:buFont typeface="Arial"/>
              <a:buChar char="•"/>
              <a:defRPr spc="58" sz="2000">
                <a:latin typeface="Montserrat Light"/>
                <a:ea typeface="Montserrat Light"/>
                <a:cs typeface="Montserrat Light"/>
                <a:sym typeface="Montserrat Light"/>
              </a:defRPr>
            </a:pPr>
            <a:r>
              <a:t>Psychologists say not to make any major decision for at least</a:t>
            </a:r>
            <a:r>
              <a:rPr spc="68"/>
              <a:t> </a:t>
            </a:r>
            <a:r>
              <a:t>12-24 months in the grieving process.</a:t>
            </a:r>
          </a:p>
        </p:txBody>
      </p: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ID="10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7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nodeType="clickEffect" presetID="10" grpId="2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1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2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nodeType="clickEffect" presetID="10" grpId="3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6" fill="hold"/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17" dur="5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nodeType="clickEffect" presetID="10" grpId="4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fill="hold"/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2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Class="entr" nodeType="afterEffect" presetID="10" grpId="5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5" fill="hold"/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26" dur="500"/>
                                        <p:tgtEl>
                                          <p:spTgt spid="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Class="entr" nodeType="afterEffect" presetID="10" grpId="6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0" dur="500"/>
                                        <p:tgtEl>
                                          <p:spTgt spid="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Class="entr" nodeType="afterEffect" presetID="10" grpId="7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3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id="34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166" grpId="6"/>
      <p:bldP build="whole" bldLvl="1" animBg="1" rev="0" advAuto="0" spid="151" grpId="2"/>
      <p:bldP build="whole" bldLvl="1" animBg="1" rev="0" advAuto="0" spid="160" grpId="5"/>
      <p:bldP build="whole" bldLvl="1" animBg="1" rev="0" advAuto="0" spid="163" grpId="7"/>
      <p:bldP build="whole" bldLvl="1" animBg="1" rev="0" advAuto="0" spid="154" grpId="3"/>
      <p:bldP build="whole" bldLvl="1" animBg="1" rev="0" advAuto="0" spid="147" grpId="1"/>
      <p:bldP build="whole" bldLvl="1" animBg="1" rev="0" advAuto="0" spid="157" grpId="4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Rectangle"/>
          <p:cNvSpPr/>
          <p:nvPr/>
        </p:nvSpPr>
        <p:spPr>
          <a:xfrm>
            <a:off x="9042400" y="-38100"/>
            <a:ext cx="3886200" cy="7188200"/>
          </a:xfrm>
          <a:prstGeom prst="rect">
            <a:avLst/>
          </a:prstGeom>
          <a:solidFill>
            <a:srgbClr val="00C7FC"/>
          </a:solidFill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1" name="Rectangle"/>
          <p:cNvSpPr/>
          <p:nvPr/>
        </p:nvSpPr>
        <p:spPr>
          <a:xfrm>
            <a:off x="-2184400" y="-25400"/>
            <a:ext cx="2540000" cy="6934200"/>
          </a:xfrm>
          <a:prstGeom prst="rect">
            <a:avLst/>
          </a:prstGeom>
          <a:solidFill>
            <a:srgbClr val="00C7FC"/>
          </a:solidFill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72" name="3 Options Available To You:"/>
          <p:cNvSpPr txBox="1"/>
          <p:nvPr/>
        </p:nvSpPr>
        <p:spPr>
          <a:xfrm>
            <a:off x="444499" y="-50800"/>
            <a:ext cx="4812892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b="1" i="1" sz="30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Options Available To You:</a:t>
            </a:r>
          </a:p>
        </p:txBody>
      </p:sp>
      <p:sp>
        <p:nvSpPr>
          <p:cNvPr id="173" name="Line"/>
          <p:cNvSpPr/>
          <p:nvPr/>
        </p:nvSpPr>
        <p:spPr>
          <a:xfrm>
            <a:off x="730" y="2448605"/>
            <a:ext cx="12187995" cy="1728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4" name="Line"/>
          <p:cNvSpPr/>
          <p:nvPr/>
        </p:nvSpPr>
        <p:spPr>
          <a:xfrm>
            <a:off x="-21308" y="4885734"/>
            <a:ext cx="12219780" cy="4853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5" name="OPTION #1…"/>
          <p:cNvSpPr txBox="1"/>
          <p:nvPr/>
        </p:nvSpPr>
        <p:spPr>
          <a:xfrm>
            <a:off x="839865" y="871415"/>
            <a:ext cx="5481092" cy="6099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/>
          <a:p>
            <a:pPr algn="l">
              <a:defRPr b="1" sz="1800" u="sng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OPTION #1  </a:t>
            </a:r>
          </a:p>
          <a:p>
            <a:pPr algn="l">
              <a:defRPr b="1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 Partial Mortgage                     $65,000</a:t>
            </a:r>
            <a:r>
              <a:rPr u="sng"/>
              <a:t>                                     </a:t>
            </a:r>
          </a:p>
        </p:txBody>
      </p:sp>
      <p:sp>
        <p:nvSpPr>
          <p:cNvPr id="176" name="OPTION: #2"/>
          <p:cNvSpPr txBox="1"/>
          <p:nvPr/>
        </p:nvSpPr>
        <p:spPr>
          <a:xfrm>
            <a:off x="755641" y="3480446"/>
            <a:ext cx="1308103" cy="317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/>
          <a:p>
            <a:pPr algn="l">
              <a:defRPr b="1" sz="1800" u="sng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OPTION: #2</a:t>
            </a:r>
            <a:r>
              <a:rPr u="none"/>
              <a:t>                                    </a:t>
            </a:r>
          </a:p>
        </p:txBody>
      </p:sp>
      <p:sp>
        <p:nvSpPr>
          <p:cNvPr id="177" name="OPTION: #3"/>
          <p:cNvSpPr txBox="1"/>
          <p:nvPr/>
        </p:nvSpPr>
        <p:spPr>
          <a:xfrm>
            <a:off x="890790" y="5433229"/>
            <a:ext cx="1308102" cy="317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b="1" sz="1800" u="sng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OPTION: #3</a:t>
            </a:r>
          </a:p>
        </p:txBody>
      </p:sp>
      <p:sp>
        <p:nvSpPr>
          <p:cNvPr id="178" name="Line"/>
          <p:cNvSpPr/>
          <p:nvPr/>
        </p:nvSpPr>
        <p:spPr>
          <a:xfrm>
            <a:off x="9048488" y="-3611"/>
            <a:ext cx="9066" cy="6859904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79" name="$400,000"/>
          <p:cNvSpPr txBox="1"/>
          <p:nvPr/>
        </p:nvSpPr>
        <p:spPr>
          <a:xfrm>
            <a:off x="3426504" y="3753339"/>
            <a:ext cx="984275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$130,000</a:t>
            </a:r>
          </a:p>
        </p:txBody>
      </p:sp>
      <p:sp>
        <p:nvSpPr>
          <p:cNvPr id="180" name="Full Mortgage"/>
          <p:cNvSpPr txBox="1"/>
          <p:nvPr/>
        </p:nvSpPr>
        <p:spPr>
          <a:xfrm>
            <a:off x="831132" y="3787463"/>
            <a:ext cx="1427412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Full Mortgage</a:t>
            </a:r>
          </a:p>
        </p:txBody>
      </p:sp>
      <p:sp>
        <p:nvSpPr>
          <p:cNvPr id="181" name="$400,000"/>
          <p:cNvSpPr txBox="1"/>
          <p:nvPr/>
        </p:nvSpPr>
        <p:spPr>
          <a:xfrm>
            <a:off x="3539306" y="5723406"/>
            <a:ext cx="984275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b="1"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$130,000</a:t>
            </a:r>
          </a:p>
        </p:txBody>
      </p:sp>
      <p:sp>
        <p:nvSpPr>
          <p:cNvPr id="182" name="Full Mortgage -Cash Back…"/>
          <p:cNvSpPr txBox="1"/>
          <p:nvPr/>
        </p:nvSpPr>
        <p:spPr>
          <a:xfrm>
            <a:off x="908739" y="5723406"/>
            <a:ext cx="2493393" cy="6353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Full Mortgage -Cash Back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Half Mortgage- Cash Back</a:t>
            </a:r>
          </a:p>
        </p:txBody>
      </p:sp>
      <p:sp>
        <p:nvSpPr>
          <p:cNvPr id="183" name="$240,000"/>
          <p:cNvSpPr txBox="1"/>
          <p:nvPr/>
        </p:nvSpPr>
        <p:spPr>
          <a:xfrm>
            <a:off x="3539306" y="6021704"/>
            <a:ext cx="868413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$</a:t>
            </a:r>
            <a:r>
              <a:rPr b="1"/>
              <a:t>65,000</a:t>
            </a:r>
          </a:p>
        </p:txBody>
      </p:sp>
      <p:sp>
        <p:nvSpPr>
          <p:cNvPr id="184" name="includes for free:…"/>
          <p:cNvSpPr txBox="1"/>
          <p:nvPr/>
        </p:nvSpPr>
        <p:spPr>
          <a:xfrm>
            <a:off x="6362275" y="517675"/>
            <a:ext cx="1708424" cy="182914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includes for free:</a:t>
            </a:r>
            <a:br/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chronic illness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terminal illness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critical illness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accidental </a:t>
            </a:r>
          </a:p>
        </p:txBody>
      </p:sp>
      <p:sp>
        <p:nvSpPr>
          <p:cNvPr id="185" name="$97,740 Cash Back…"/>
          <p:cNvSpPr txBox="1"/>
          <p:nvPr/>
        </p:nvSpPr>
        <p:spPr>
          <a:xfrm>
            <a:off x="6323319" y="5736106"/>
            <a:ext cx="1786336" cy="660749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$xx,xxx Cash Back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$xx,xxx Cash Back</a:t>
            </a:r>
          </a:p>
        </p:txBody>
      </p:sp>
      <p:graphicFrame>
        <p:nvGraphicFramePr>
          <p:cNvPr id="186" name="Table"/>
          <p:cNvGraphicFramePr/>
          <p:nvPr/>
        </p:nvGraphicFramePr>
        <p:xfrm>
          <a:off x="9194403" y="608007"/>
          <a:ext cx="2810042" cy="150213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019045"/>
                <a:gridCol w="897169"/>
                <a:gridCol w="893827"/>
              </a:tblGrid>
              <a:tr h="408706"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Mary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John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3590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15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58.50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63.72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  <a:tr h="3806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20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68.25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72.51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</a:tr>
              <a:tr h="3537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30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xxx.xx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xxx.xx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87" name="Table"/>
          <p:cNvGraphicFramePr/>
          <p:nvPr/>
        </p:nvGraphicFramePr>
        <p:xfrm>
          <a:off x="9204018" y="2900357"/>
          <a:ext cx="2810042" cy="150213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019045"/>
                <a:gridCol w="897169"/>
                <a:gridCol w="893827"/>
              </a:tblGrid>
              <a:tr h="408706"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Mary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John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3590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15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58.50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63.72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  <a:tr h="3806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20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68.25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72.51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</a:tr>
              <a:tr h="353748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30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xxx.xx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xxx.xx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graphicFrame>
        <p:nvGraphicFramePr>
          <p:cNvPr id="188" name="Table"/>
          <p:cNvGraphicFramePr/>
          <p:nvPr/>
        </p:nvGraphicFramePr>
        <p:xfrm>
          <a:off x="9329460" y="5290015"/>
          <a:ext cx="2810042" cy="1502130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1" rtl="0">
                <a:tableStyleId>{4C3C2611-4C71-4FC5-86AE-919BDF0F9419}</a:tableStyleId>
              </a:tblPr>
              <a:tblGrid>
                <a:gridCol w="1019045"/>
                <a:gridCol w="897169"/>
                <a:gridCol w="893827"/>
              </a:tblGrid>
              <a:tr h="408706"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Mary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John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</a:tcPr>
                </a:tc>
              </a:tr>
              <a:tr h="359040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30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xxx.xx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xxx.xx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B w="12700">
                      <a:miter lim="400000"/>
                    </a:lnB>
                  </a:tcPr>
                </a:tc>
              </a:tr>
              <a:tr h="380634"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30 year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123.00</a:t>
                      </a: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/>
                      </a:pPr>
                      <a:r>
                        <a:rPr>
                          <a:sym typeface="Helvetica"/>
                        </a:rPr>
                        <a:t>150.00</a:t>
                      </a: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  <a:solidFill>
                      <a:schemeClr val="accent1">
                        <a:satOff val="-3088"/>
                        <a:lumOff val="12696"/>
                      </a:schemeClr>
                    </a:solidFill>
                  </a:tcPr>
                </a:tc>
              </a:tr>
              <a:tr h="353748"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 sz="1800">
                          <a:sym typeface="Helvetica"/>
                        </a:defRPr>
                      </a:pPr>
                    </a:p>
                  </a:txBody>
                  <a:tcPr marL="0" marR="0" marT="0" marB="0" anchor="ctr" anchorCtr="0" horzOverflow="overflow">
                    <a:lnL w="12700">
                      <a:miter lim="400000"/>
                    </a:lnL>
                    <a:lnR w="12700">
                      <a:miter lim="400000"/>
                    </a:lnR>
                    <a:lnT w="12700">
                      <a:miter lim="400000"/>
                    </a:lnT>
                    <a:lnB w="12700">
                      <a:miter lim="400000"/>
                    </a:lnB>
                  </a:tcPr>
                </a:tc>
              </a:tr>
            </a:tbl>
          </a:graphicData>
        </a:graphic>
      </p:graphicFrame>
      <p:sp>
        <p:nvSpPr>
          <p:cNvPr id="189" name="Quote Bubble"/>
          <p:cNvSpPr/>
          <p:nvPr/>
        </p:nvSpPr>
        <p:spPr>
          <a:xfrm>
            <a:off x="5270500" y="3024611"/>
            <a:ext cx="1651000" cy="812801"/>
          </a:xfrm>
          <a:prstGeom prst="wedgeEllipseCallout">
            <a:avLst>
              <a:gd name="adj1" fmla="val 53801"/>
              <a:gd name="adj2" fmla="val -132671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0" name="Delete if not  applicable"/>
          <p:cNvSpPr txBox="1"/>
          <p:nvPr/>
        </p:nvSpPr>
        <p:spPr>
          <a:xfrm>
            <a:off x="5501346" y="3157526"/>
            <a:ext cx="1252014" cy="542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/>
            </a:pPr>
            <a:r>
              <a:t>Delete if not </a:t>
            </a:r>
            <a:br/>
            <a:r>
              <a:t>applicable</a:t>
            </a:r>
          </a:p>
        </p:txBody>
      </p:sp>
      <p:sp>
        <p:nvSpPr>
          <p:cNvPr id="191" name="Quote Bubble"/>
          <p:cNvSpPr/>
          <p:nvPr/>
        </p:nvSpPr>
        <p:spPr>
          <a:xfrm>
            <a:off x="5681558" y="3971020"/>
            <a:ext cx="1651001" cy="812801"/>
          </a:xfrm>
          <a:prstGeom prst="wedgeEllipseCallout">
            <a:avLst>
              <a:gd name="adj1" fmla="val 51193"/>
              <a:gd name="adj2" fmla="val 17068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2" name="Delete if not  applicable"/>
          <p:cNvSpPr txBox="1"/>
          <p:nvPr/>
        </p:nvSpPr>
        <p:spPr>
          <a:xfrm>
            <a:off x="5890974" y="4086924"/>
            <a:ext cx="1252013" cy="5429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/>
            </a:pPr>
            <a:r>
              <a:t>Delete if not </a:t>
            </a:r>
            <a:br/>
            <a:r>
              <a:t>applicable</a:t>
            </a:r>
          </a:p>
        </p:txBody>
      </p:sp>
      <p:sp>
        <p:nvSpPr>
          <p:cNvPr id="193" name="Quote Bubble"/>
          <p:cNvSpPr/>
          <p:nvPr/>
        </p:nvSpPr>
        <p:spPr>
          <a:xfrm>
            <a:off x="7586137" y="2610889"/>
            <a:ext cx="1651001" cy="812801"/>
          </a:xfrm>
          <a:prstGeom prst="wedgeEllipseCallout">
            <a:avLst>
              <a:gd name="adj1" fmla="val 53801"/>
              <a:gd name="adj2" fmla="val -132671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94" name="Delete/Edit…"/>
          <p:cNvSpPr txBox="1"/>
          <p:nvPr/>
        </p:nvSpPr>
        <p:spPr>
          <a:xfrm>
            <a:off x="7749318" y="2743804"/>
            <a:ext cx="1387345" cy="5429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600"/>
            </a:pPr>
            <a:r>
              <a:t>Delete/Edit</a:t>
            </a:r>
          </a:p>
          <a:p>
            <a:pPr>
              <a:defRPr sz="1600"/>
            </a:pPr>
            <a:r>
              <a:t>for each client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Rectangle"/>
          <p:cNvSpPr/>
          <p:nvPr/>
        </p:nvSpPr>
        <p:spPr>
          <a:xfrm>
            <a:off x="9042400" y="-38100"/>
            <a:ext cx="3886200" cy="7188200"/>
          </a:xfrm>
          <a:prstGeom prst="rect">
            <a:avLst/>
          </a:prstGeom>
          <a:solidFill>
            <a:srgbClr val="00C7FC"/>
          </a:solidFill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7" name="Rectangle"/>
          <p:cNvSpPr/>
          <p:nvPr/>
        </p:nvSpPr>
        <p:spPr>
          <a:xfrm>
            <a:off x="-2184400" y="-25400"/>
            <a:ext cx="2540000" cy="6934200"/>
          </a:xfrm>
          <a:prstGeom prst="rect">
            <a:avLst/>
          </a:prstGeom>
          <a:solidFill>
            <a:srgbClr val="00C7FC"/>
          </a:solidFill>
          <a:ln w="25400">
            <a:solidFill>
              <a:srgbClr val="FFFFFF"/>
            </a:solidFill>
            <a:miter lim="400000"/>
          </a:ln>
        </p:spPr>
        <p:txBody>
          <a:bodyPr lIns="45718" tIns="45718" rIns="45718" bIns="45718"/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</p:txBody>
      </p:sp>
      <p:sp>
        <p:nvSpPr>
          <p:cNvPr id="198" name="3 Options Available To You:"/>
          <p:cNvSpPr txBox="1"/>
          <p:nvPr/>
        </p:nvSpPr>
        <p:spPr>
          <a:xfrm>
            <a:off x="444499" y="-50800"/>
            <a:ext cx="4812892" cy="546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b="1" i="1" sz="3000">
                <a:uFill>
                  <a:solidFill>
                    <a:srgbClr val="000000"/>
                  </a:solidFill>
                </a:uFill>
                <a:latin typeface="Century Gothic"/>
                <a:ea typeface="Century Gothic"/>
                <a:cs typeface="Century Gothic"/>
                <a:sym typeface="Century Gothic"/>
              </a:defRPr>
            </a:lvl1pPr>
          </a:lstStyle>
          <a:p>
            <a:pPr/>
            <a:r>
              <a:t>Options Available To You:</a:t>
            </a:r>
          </a:p>
        </p:txBody>
      </p:sp>
      <p:sp>
        <p:nvSpPr>
          <p:cNvPr id="199" name="Line"/>
          <p:cNvSpPr/>
          <p:nvPr/>
        </p:nvSpPr>
        <p:spPr>
          <a:xfrm>
            <a:off x="730" y="2448605"/>
            <a:ext cx="12187995" cy="17289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0" name="Line"/>
          <p:cNvSpPr/>
          <p:nvPr/>
        </p:nvSpPr>
        <p:spPr>
          <a:xfrm>
            <a:off x="-21308" y="4885734"/>
            <a:ext cx="12219780" cy="48530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1" name="OPTION: A"/>
          <p:cNvSpPr txBox="1"/>
          <p:nvPr/>
        </p:nvSpPr>
        <p:spPr>
          <a:xfrm>
            <a:off x="825500" y="1041400"/>
            <a:ext cx="1097062" cy="317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8100" tIns="38100" rIns="38100" bIns="38100">
            <a:spAutoFit/>
          </a:bodyPr>
          <a:lstStyle>
            <a:lvl1pPr algn="l">
              <a:defRPr b="1" sz="1800" u="sng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OPTION: A</a:t>
            </a:r>
          </a:p>
        </p:txBody>
      </p:sp>
      <p:sp>
        <p:nvSpPr>
          <p:cNvPr id="202" name="OPTION: B"/>
          <p:cNvSpPr txBox="1"/>
          <p:nvPr/>
        </p:nvSpPr>
        <p:spPr>
          <a:xfrm>
            <a:off x="719979" y="3203929"/>
            <a:ext cx="1308103" cy="317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b="1" sz="1800" u="sng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OPTION: B</a:t>
            </a:r>
          </a:p>
        </p:txBody>
      </p:sp>
      <p:sp>
        <p:nvSpPr>
          <p:cNvPr id="203" name="OPTION: C"/>
          <p:cNvSpPr txBox="1"/>
          <p:nvPr/>
        </p:nvSpPr>
        <p:spPr>
          <a:xfrm>
            <a:off x="719979" y="5366458"/>
            <a:ext cx="1308104" cy="3178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38100" tIns="38100" rIns="38100" bIns="38100">
            <a:spAutoFit/>
          </a:bodyPr>
          <a:lstStyle>
            <a:lvl1pPr algn="l">
              <a:defRPr b="1" sz="1800" u="sng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OPTION: C</a:t>
            </a:r>
          </a:p>
        </p:txBody>
      </p:sp>
      <p:sp>
        <p:nvSpPr>
          <p:cNvPr id="204" name="Line"/>
          <p:cNvSpPr/>
          <p:nvPr/>
        </p:nvSpPr>
        <p:spPr>
          <a:xfrm>
            <a:off x="9048488" y="-3611"/>
            <a:ext cx="9066" cy="6859904"/>
          </a:xfrm>
          <a:prstGeom prst="line">
            <a:avLst/>
          </a:prstGeom>
          <a:ln w="38100">
            <a:solidFill>
              <a:srgbClr val="000000"/>
            </a:solidFill>
            <a:miter lim="400000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05" name="$$$"/>
          <p:cNvSpPr txBox="1"/>
          <p:nvPr/>
        </p:nvSpPr>
        <p:spPr>
          <a:xfrm>
            <a:off x="10338864" y="1127779"/>
            <a:ext cx="461889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$$$</a:t>
            </a:r>
          </a:p>
        </p:txBody>
      </p:sp>
      <p:sp>
        <p:nvSpPr>
          <p:cNvPr id="206" name="Full Mortgage"/>
          <p:cNvSpPr txBox="1"/>
          <p:nvPr/>
        </p:nvSpPr>
        <p:spPr>
          <a:xfrm>
            <a:off x="853691" y="1390793"/>
            <a:ext cx="2481226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Full Mortgage Payoff Plan</a:t>
            </a:r>
          </a:p>
        </p:txBody>
      </p:sp>
      <p:sp>
        <p:nvSpPr>
          <p:cNvPr id="207" name="$150,000"/>
          <p:cNvSpPr txBox="1"/>
          <p:nvPr/>
        </p:nvSpPr>
        <p:spPr>
          <a:xfrm>
            <a:off x="4049338" y="1127780"/>
            <a:ext cx="982379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$150,000</a:t>
            </a:r>
          </a:p>
        </p:txBody>
      </p:sp>
      <p:sp>
        <p:nvSpPr>
          <p:cNvPr id="208" name="Half Mortgage"/>
          <p:cNvSpPr txBox="1"/>
          <p:nvPr/>
        </p:nvSpPr>
        <p:spPr>
          <a:xfrm>
            <a:off x="821732" y="3556000"/>
            <a:ext cx="2335226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Mortgage Payment Plan</a:t>
            </a:r>
          </a:p>
        </p:txBody>
      </p:sp>
      <p:sp>
        <p:nvSpPr>
          <p:cNvPr id="209" name="6mos. x $1200…"/>
          <p:cNvSpPr txBox="1"/>
          <p:nvPr/>
        </p:nvSpPr>
        <p:spPr>
          <a:xfrm>
            <a:off x="3985205" y="3073357"/>
            <a:ext cx="3009195" cy="15116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6 months mortgage payments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9 months mortgage payments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12 months mortgage payments</a:t>
            </a:r>
          </a:p>
        </p:txBody>
      </p:sp>
      <p:sp>
        <p:nvSpPr>
          <p:cNvPr id="210" name="=59.53"/>
          <p:cNvSpPr txBox="1"/>
          <p:nvPr/>
        </p:nvSpPr>
        <p:spPr>
          <a:xfrm>
            <a:off x="10223113" y="3006632"/>
            <a:ext cx="635460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59.53</a:t>
            </a:r>
          </a:p>
        </p:txBody>
      </p:sp>
      <p:sp>
        <p:nvSpPr>
          <p:cNvPr id="211" name="=87.40"/>
          <p:cNvSpPr txBox="1"/>
          <p:nvPr/>
        </p:nvSpPr>
        <p:spPr>
          <a:xfrm>
            <a:off x="10223113" y="3666957"/>
            <a:ext cx="635460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87.40</a:t>
            </a:r>
          </a:p>
        </p:txBody>
      </p:sp>
      <p:sp>
        <p:nvSpPr>
          <p:cNvPr id="212" name="=115.26"/>
          <p:cNvSpPr txBox="1"/>
          <p:nvPr/>
        </p:nvSpPr>
        <p:spPr>
          <a:xfrm>
            <a:off x="10165181" y="4283496"/>
            <a:ext cx="751323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115.26</a:t>
            </a:r>
          </a:p>
        </p:txBody>
      </p:sp>
      <p:sp>
        <p:nvSpPr>
          <p:cNvPr id="213" name="Half Mortgage"/>
          <p:cNvSpPr txBox="1"/>
          <p:nvPr/>
        </p:nvSpPr>
        <p:spPr>
          <a:xfrm>
            <a:off x="785687" y="5712912"/>
            <a:ext cx="2838079" cy="6353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Mortgage Payment Plan with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Full payoff if accidental death</a:t>
            </a:r>
          </a:p>
        </p:txBody>
      </p:sp>
      <p:sp>
        <p:nvSpPr>
          <p:cNvPr id="214" name="6mos. x $1200…"/>
          <p:cNvSpPr txBox="1"/>
          <p:nvPr/>
        </p:nvSpPr>
        <p:spPr>
          <a:xfrm>
            <a:off x="4024293" y="5114959"/>
            <a:ext cx="3009194" cy="15116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6 months mortgage payments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9 months mortgage payments</a:t>
            </a: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</a:p>
          <a:p>
            <a: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pPr>
            <a:r>
              <a:t>12 months mortgage payments</a:t>
            </a:r>
          </a:p>
        </p:txBody>
      </p:sp>
      <p:sp>
        <p:nvSpPr>
          <p:cNvPr id="215" name="=59.53"/>
          <p:cNvSpPr txBox="1"/>
          <p:nvPr/>
        </p:nvSpPr>
        <p:spPr>
          <a:xfrm>
            <a:off x="10223113" y="5244391"/>
            <a:ext cx="635460" cy="3432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89.53</a:t>
            </a:r>
          </a:p>
        </p:txBody>
      </p:sp>
      <p:sp>
        <p:nvSpPr>
          <p:cNvPr id="216" name="=87.40"/>
          <p:cNvSpPr txBox="1"/>
          <p:nvPr/>
        </p:nvSpPr>
        <p:spPr>
          <a:xfrm>
            <a:off x="10165181" y="5720562"/>
            <a:ext cx="751323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117.40</a:t>
            </a:r>
          </a:p>
        </p:txBody>
      </p:sp>
      <p:sp>
        <p:nvSpPr>
          <p:cNvPr id="217" name="=115.26"/>
          <p:cNvSpPr txBox="1"/>
          <p:nvPr/>
        </p:nvSpPr>
        <p:spPr>
          <a:xfrm>
            <a:off x="10223113" y="6196734"/>
            <a:ext cx="751322" cy="3432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uFill>
                  <a:solidFill>
                    <a:srgbClr val="000000"/>
                  </a:solidFill>
                </a:u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/>
            <a:r>
              <a:t>145.26</a:t>
            </a:r>
          </a:p>
        </p:txBody>
      </p:sp>
      <p:sp>
        <p:nvSpPr>
          <p:cNvPr id="218" name="Quote Bubble"/>
          <p:cNvSpPr/>
          <p:nvPr/>
        </p:nvSpPr>
        <p:spPr>
          <a:xfrm>
            <a:off x="4098935" y="1805131"/>
            <a:ext cx="1831091" cy="1123877"/>
          </a:xfrm>
          <a:prstGeom prst="wedgeEllipseCallout">
            <a:avLst>
              <a:gd name="adj1" fmla="val -49385"/>
              <a:gd name="adj2" fmla="val 66042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19" name="Adjust # of…"/>
          <p:cNvSpPr txBox="1"/>
          <p:nvPr/>
        </p:nvSpPr>
        <p:spPr>
          <a:xfrm>
            <a:off x="4283172" y="2072711"/>
            <a:ext cx="1462707" cy="718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2100"/>
            </a:pPr>
            <a:r>
              <a:t>Adjust # of </a:t>
            </a:r>
          </a:p>
          <a:p>
            <a:pPr>
              <a:defRPr sz="2100"/>
            </a:pPr>
            <a:r>
              <a:t>months</a:t>
            </a:r>
          </a:p>
        </p:txBody>
      </p:sp>
      <p:sp>
        <p:nvSpPr>
          <p:cNvPr id="220" name="Quote Bubble"/>
          <p:cNvSpPr/>
          <p:nvPr/>
        </p:nvSpPr>
        <p:spPr>
          <a:xfrm>
            <a:off x="6800802" y="2135128"/>
            <a:ext cx="2401334" cy="1568897"/>
          </a:xfrm>
          <a:prstGeom prst="wedgeEllipseCallout">
            <a:avLst>
              <a:gd name="adj1" fmla="val 91617"/>
              <a:gd name="adj2" fmla="val 53530"/>
            </a:avLst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221" name="Middle price should…"/>
          <p:cNvSpPr txBox="1"/>
          <p:nvPr/>
        </p:nvSpPr>
        <p:spPr>
          <a:xfrm>
            <a:off x="6901218" y="2420627"/>
            <a:ext cx="2183254" cy="1202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>
              <a:defRPr sz="1800"/>
            </a:pPr>
            <a:r>
              <a:t>Middle price should </a:t>
            </a:r>
          </a:p>
          <a:p>
            <a:pPr>
              <a:defRPr sz="1800"/>
            </a:pPr>
            <a:r>
              <a:t>be about 10% of </a:t>
            </a:r>
          </a:p>
          <a:p>
            <a:pPr>
              <a:defRPr sz="1800"/>
            </a:pPr>
            <a:r>
              <a:t>monthly mortgage </a:t>
            </a:r>
          </a:p>
          <a:p>
            <a:pPr>
              <a:defRPr sz="1800"/>
            </a:pPr>
            <a:r>
              <a:t>payment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3" name="Google Shape;156;p25" descr="Google Shape;156;p2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9308" y="-3"/>
            <a:ext cx="12210616" cy="6858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="0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Google Shape;149;p24" descr="Google Shape;149;p2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" y="-3"/>
            <a:ext cx="12192004" cy="68580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"/>
          <p:cNvSpPr/>
          <p:nvPr/>
        </p:nvSpPr>
        <p:spPr>
          <a:xfrm>
            <a:off x="12700" y="5880575"/>
            <a:ext cx="12192000" cy="9927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4" name="TextBox 1"/>
          <p:cNvSpPr txBox="1"/>
          <p:nvPr/>
        </p:nvSpPr>
        <p:spPr>
          <a:xfrm>
            <a:off x="1672164" y="1227664"/>
            <a:ext cx="5486406" cy="263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INSERT PHOTO OF LICENSE, DRIVERS LICENSE AND BUSINESS CARD</a:t>
            </a:r>
          </a:p>
        </p:txBody>
      </p:sp>
      <p:pic>
        <p:nvPicPr>
          <p:cNvPr id="3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008841" y="3951011"/>
            <a:ext cx="5000816" cy="2868889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Example, delete this and insert your full slide picture&gt;&gt;"/>
          <p:cNvSpPr txBox="1"/>
          <p:nvPr/>
        </p:nvSpPr>
        <p:spPr>
          <a:xfrm>
            <a:off x="193371" y="4482338"/>
            <a:ext cx="7135950" cy="134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Example, delete this and</a:t>
            </a:r>
            <a:br/>
            <a:r>
              <a:t>insert your full slide picture&gt;&gt;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"/>
          <p:cNvSpPr/>
          <p:nvPr/>
        </p:nvSpPr>
        <p:spPr>
          <a:xfrm>
            <a:off x="12700" y="5880575"/>
            <a:ext cx="12192000" cy="9927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39" name="TextBox 1"/>
          <p:cNvSpPr txBox="1"/>
          <p:nvPr/>
        </p:nvSpPr>
        <p:spPr>
          <a:xfrm>
            <a:off x="2726265" y="1659464"/>
            <a:ext cx="6591363" cy="1361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INSERT PHOTO OF FAMILY - A bit about you</a:t>
            </a:r>
          </a:p>
        </p:txBody>
      </p:sp>
      <p:pic>
        <p:nvPicPr>
          <p:cNvPr id="4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64671" y="3140017"/>
            <a:ext cx="3534248" cy="3451284"/>
          </a:xfrm>
          <a:prstGeom prst="rect">
            <a:avLst/>
          </a:prstGeom>
          <a:ln w="12700">
            <a:miter lim="400000"/>
          </a:ln>
        </p:spPr>
      </p:pic>
      <p:sp>
        <p:nvSpPr>
          <p:cNvPr id="41" name="Example, delete this picture  and insert your full slide picture&gt;&gt;"/>
          <p:cNvSpPr txBox="1"/>
          <p:nvPr/>
        </p:nvSpPr>
        <p:spPr>
          <a:xfrm>
            <a:off x="152172" y="4406138"/>
            <a:ext cx="8183547" cy="134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Example, delete this picture </a:t>
            </a:r>
            <a:br/>
            <a:r>
              <a:t>and insert your full slide picture&gt;&gt;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UT PICTURE OF LEAD HERE (examples below)…"/>
          <p:cNvSpPr txBox="1"/>
          <p:nvPr/>
        </p:nvSpPr>
        <p:spPr>
          <a:xfrm>
            <a:off x="226137" y="787249"/>
            <a:ext cx="11739725" cy="1981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/>
            <a:r>
              <a:t>PUT PICTURE OF LEAD HERE (examples below)</a:t>
            </a:r>
          </a:p>
          <a:p>
            <a:pPr/>
            <a:r>
              <a:t>OR</a:t>
            </a:r>
          </a:p>
          <a:p>
            <a:pPr/>
            <a:r>
              <a:t>Delete this slide</a:t>
            </a:r>
          </a:p>
        </p:txBody>
      </p:sp>
      <p:pic>
        <p:nvPicPr>
          <p:cNvPr id="4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20098" y="3191811"/>
            <a:ext cx="5546495" cy="2548589"/>
          </a:xfrm>
          <a:prstGeom prst="rect">
            <a:avLst/>
          </a:prstGeom>
          <a:ln w="12700">
            <a:miter lim="400000"/>
          </a:ln>
        </p:spPr>
      </p:pic>
      <p:pic>
        <p:nvPicPr>
          <p:cNvPr id="45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204200" y="1722615"/>
            <a:ext cx="3563919" cy="47734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Picture 1" descr="Picture 1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26532" y="2079891"/>
            <a:ext cx="11057467" cy="1269296"/>
          </a:xfrm>
          <a:prstGeom prst="rect">
            <a:avLst/>
          </a:prstGeom>
          <a:ln w="12700">
            <a:miter lim="400000"/>
          </a:ln>
        </p:spPr>
      </p:pic>
      <p:pic>
        <p:nvPicPr>
          <p:cNvPr id="48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90618" y="3981567"/>
            <a:ext cx="4710996" cy="1096528"/>
          </a:xfrm>
          <a:prstGeom prst="rect">
            <a:avLst/>
          </a:prstGeom>
          <a:ln w="12700">
            <a:miter lim="400000"/>
          </a:ln>
        </p:spPr>
      </p:pic>
      <p:pic>
        <p:nvPicPr>
          <p:cNvPr id="49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851552" y="3993264"/>
            <a:ext cx="5865460" cy="1073132"/>
          </a:xfrm>
          <a:prstGeom prst="rect">
            <a:avLst/>
          </a:prstGeom>
          <a:ln w="12700">
            <a:miter lim="400000"/>
          </a:ln>
        </p:spPr>
      </p:pic>
      <p:pic>
        <p:nvPicPr>
          <p:cNvPr id="50" name="Picture 4" descr="Picture 4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2207959" y="4056431"/>
            <a:ext cx="1548141" cy="946800"/>
          </a:xfrm>
          <a:prstGeom prst="rect">
            <a:avLst/>
          </a:prstGeom>
          <a:ln w="12700">
            <a:miter lim="400000"/>
          </a:ln>
        </p:spPr>
      </p:pic>
      <p:sp>
        <p:nvSpPr>
          <p:cNvPr id="51" name="Rectangle"/>
          <p:cNvSpPr/>
          <p:nvPr/>
        </p:nvSpPr>
        <p:spPr>
          <a:xfrm>
            <a:off x="-4" y="5880575"/>
            <a:ext cx="12192007" cy="9927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2" name="Rectangle"/>
          <p:cNvSpPr/>
          <p:nvPr/>
        </p:nvSpPr>
        <p:spPr>
          <a:xfrm>
            <a:off x="-4" y="-14017"/>
            <a:ext cx="12192007" cy="9927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ctangle"/>
          <p:cNvSpPr/>
          <p:nvPr/>
        </p:nvSpPr>
        <p:spPr>
          <a:xfrm>
            <a:off x="-2132359" y="-50800"/>
            <a:ext cx="4381504" cy="6959601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55" name="Go through the Health Information…"/>
          <p:cNvSpPr txBox="1"/>
          <p:nvPr/>
        </p:nvSpPr>
        <p:spPr>
          <a:xfrm>
            <a:off x="3311737" y="1716277"/>
            <a:ext cx="10012365" cy="4343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/>
          <a:p>
            <a:pPr algn="l" defTabSz="457200">
              <a:defRPr sz="3600">
                <a:latin typeface="Arial Black"/>
                <a:ea typeface="Arial Black"/>
                <a:cs typeface="Arial Black"/>
                <a:sym typeface="Arial Black"/>
              </a:defRPr>
            </a:pPr>
          </a:p>
          <a:p>
            <a:pPr algn="l" defTabSz="457200">
              <a:defRPr sz="2400">
                <a:latin typeface="System Font Regular"/>
                <a:ea typeface="System Font Regular"/>
                <a:cs typeface="System Font Regular"/>
                <a:sym typeface="System Font Regular"/>
              </a:defRPr>
            </a:pPr>
          </a:p>
          <a:p>
            <a:pPr algn="l" defTabSz="457200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My Role &amp; Purpose: </a:t>
            </a:r>
            <a:r>
              <a:rPr i="1"/>
              <a:t>(You Cannot Buy Insurance Today)</a:t>
            </a:r>
            <a:endParaRPr sz="1800">
              <a:latin typeface="System Font Regular"/>
              <a:ea typeface="System Font Regular"/>
              <a:cs typeface="System Font Regular"/>
              <a:sym typeface="System Font Regular"/>
            </a:endParaRPr>
          </a:p>
          <a:p>
            <a:pPr algn="l" defTabSz="457200">
              <a:defRPr sz="1800">
                <a:latin typeface="System Font Regular"/>
                <a:ea typeface="System Font Regular"/>
                <a:cs typeface="System Font Regular"/>
                <a:sym typeface="System Font Regular"/>
              </a:defRPr>
            </a:pPr>
          </a:p>
          <a:p>
            <a:pPr algn="l" defTabSz="457200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1.  Health Conditions &amp; Medications</a:t>
            </a:r>
            <a:br/>
            <a:endParaRPr sz="1800"/>
          </a:p>
          <a:p>
            <a:pPr marL="457200" indent="-457200" algn="l" defTabSz="457200">
              <a:buSzPct val="100000"/>
              <a:buAutoNum type="arabicPeriod" startAt="2"/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See How You Are Set Up In Your Home</a:t>
            </a:r>
            <a:endParaRPr sz="1800"/>
          </a:p>
          <a:p>
            <a:pPr marL="457200" indent="-457200" algn="l" defTabSz="457200">
              <a:buSzPct val="100000"/>
              <a:buAutoNum type="arabicPeriod" startAt="2"/>
              <a:defRPr sz="18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  <a:p>
            <a:pPr algn="l" defTabSz="457200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3.  Review Most Affordable Solutions</a:t>
            </a:r>
            <a:endParaRPr sz="1800"/>
          </a:p>
          <a:p>
            <a:pPr algn="l" defTabSz="457200">
              <a:defRPr sz="18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</a:p>
          <a:p>
            <a:pPr algn="l" defTabSz="457200">
              <a:defRPr sz="2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4.  Help You Submit an Application Today</a:t>
            </a:r>
            <a:endParaRPr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6" name="We Are Here to Help"/>
          <p:cNvSpPr txBox="1"/>
          <p:nvPr/>
        </p:nvSpPr>
        <p:spPr>
          <a:xfrm>
            <a:off x="2377432" y="531337"/>
            <a:ext cx="9814568" cy="1818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 algn="l" defTabSz="457200">
              <a:defRPr sz="4800">
                <a:latin typeface="Arial Black"/>
                <a:ea typeface="Arial Black"/>
                <a:cs typeface="Arial Black"/>
                <a:sym typeface="Arial Black"/>
              </a:defRPr>
            </a:pPr>
            <a:r>
              <a:t>4 Key Things </a:t>
            </a:r>
            <a:br/>
            <a:r>
              <a:t>To Cover Today</a:t>
            </a:r>
          </a:p>
        </p:txBody>
      </p:sp>
      <p:pic>
        <p:nvPicPr>
          <p:cNvPr id="57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0087" y="4811926"/>
            <a:ext cx="173331" cy="141818"/>
          </a:xfrm>
          <a:prstGeom prst="rect">
            <a:avLst/>
          </a:prstGeom>
          <a:ln w="12700">
            <a:miter lim="400000"/>
          </a:ln>
        </p:spPr>
      </p:pic>
      <p:pic>
        <p:nvPicPr>
          <p:cNvPr id="58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248623" y="2207841"/>
            <a:ext cx="1282704" cy="381006"/>
          </a:xfrm>
          <a:prstGeom prst="rect">
            <a:avLst/>
          </a:prstGeom>
          <a:ln w="12700">
            <a:miter lim="400000"/>
          </a:ln>
        </p:spPr>
      </p:pic>
      <p:pic>
        <p:nvPicPr>
          <p:cNvPr id="59" name="Graphic 1" descr="Graphic 1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05674" y="2992688"/>
            <a:ext cx="1991761" cy="1331916"/>
          </a:xfrm>
          <a:prstGeom prst="rect">
            <a:avLst/>
          </a:prstGeom>
          <a:ln w="12700">
            <a:miter lim="400000"/>
          </a:ln>
        </p:spPr>
      </p:pic>
      <p:pic>
        <p:nvPicPr>
          <p:cNvPr id="6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0087" y="5454210"/>
            <a:ext cx="173331" cy="141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1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0087" y="4169643"/>
            <a:ext cx="173331" cy="141817"/>
          </a:xfrm>
          <a:prstGeom prst="rect">
            <a:avLst/>
          </a:prstGeom>
          <a:ln w="12700">
            <a:miter lim="400000"/>
          </a:ln>
        </p:spPr>
      </p:pic>
      <p:pic>
        <p:nvPicPr>
          <p:cNvPr id="62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940087" y="3510043"/>
            <a:ext cx="173331" cy="14181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"/>
          <p:cNvSpPr/>
          <p:nvPr/>
        </p:nvSpPr>
        <p:spPr>
          <a:xfrm>
            <a:off x="-2184401" y="-50800"/>
            <a:ext cx="2368851" cy="6959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pic>
        <p:nvPicPr>
          <p:cNvPr id="65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0267" y="1056189"/>
            <a:ext cx="4015227" cy="5456587"/>
          </a:xfrm>
          <a:prstGeom prst="rect">
            <a:avLst/>
          </a:prstGeom>
          <a:ln w="12700">
            <a:miter lim="400000"/>
          </a:ln>
        </p:spPr>
      </p:pic>
      <p:sp>
        <p:nvSpPr>
          <p:cNvPr id="66" name="Lifestyle"/>
          <p:cNvSpPr txBox="1"/>
          <p:nvPr/>
        </p:nvSpPr>
        <p:spPr>
          <a:xfrm>
            <a:off x="4378611" y="1273168"/>
            <a:ext cx="2394251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100">
                <a:solidFill>
                  <a:srgbClr val="4DBDF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Lifestyle</a:t>
            </a:r>
          </a:p>
        </p:txBody>
      </p:sp>
      <p:pic>
        <p:nvPicPr>
          <p:cNvPr id="6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694885" y="1728042"/>
            <a:ext cx="674302" cy="259349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License Suspensions?"/>
          <p:cNvSpPr txBox="1"/>
          <p:nvPr/>
        </p:nvSpPr>
        <p:spPr>
          <a:xfrm>
            <a:off x="4907443" y="2070133"/>
            <a:ext cx="2730447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License Suspensions?</a:t>
            </a:r>
          </a:p>
        </p:txBody>
      </p:sp>
      <p:pic>
        <p:nvPicPr>
          <p:cNvPr id="6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8266" y="2173466"/>
            <a:ext cx="170074" cy="176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7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8266" y="2676595"/>
            <a:ext cx="170074" cy="176877"/>
          </a:xfrm>
          <a:prstGeom prst="rect">
            <a:avLst/>
          </a:prstGeom>
          <a:ln w="12700">
            <a:miter lim="400000"/>
          </a:ln>
        </p:spPr>
      </p:pic>
      <p:sp>
        <p:nvSpPr>
          <p:cNvPr id="71" name="Speeding Tickets?"/>
          <p:cNvSpPr txBox="1"/>
          <p:nvPr/>
        </p:nvSpPr>
        <p:spPr>
          <a:xfrm>
            <a:off x="4947582" y="2581393"/>
            <a:ext cx="2296830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Speeding Tickets?</a:t>
            </a:r>
          </a:p>
        </p:txBody>
      </p:sp>
      <p:pic>
        <p:nvPicPr>
          <p:cNvPr id="7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3186" y="3179728"/>
            <a:ext cx="170074" cy="176877"/>
          </a:xfrm>
          <a:prstGeom prst="rect">
            <a:avLst/>
          </a:prstGeom>
          <a:ln w="12700">
            <a:miter lim="400000"/>
          </a:ln>
        </p:spPr>
      </p:pic>
      <p:sp>
        <p:nvSpPr>
          <p:cNvPr id="73" name="DUI/DWI?"/>
          <p:cNvSpPr txBox="1"/>
          <p:nvPr/>
        </p:nvSpPr>
        <p:spPr>
          <a:xfrm>
            <a:off x="4992339" y="3095260"/>
            <a:ext cx="1316669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DUI/DWI?</a:t>
            </a:r>
          </a:p>
        </p:txBody>
      </p:sp>
      <p:pic>
        <p:nvPicPr>
          <p:cNvPr id="74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793186" y="3682860"/>
            <a:ext cx="170074" cy="176877"/>
          </a:xfrm>
          <a:prstGeom prst="rect">
            <a:avLst/>
          </a:prstGeom>
          <a:ln w="12700">
            <a:miter lim="400000"/>
          </a:ln>
        </p:spPr>
      </p:pic>
      <p:sp>
        <p:nvSpPr>
          <p:cNvPr id="75" name="Felony/Parole/Probation?"/>
          <p:cNvSpPr txBox="1"/>
          <p:nvPr/>
        </p:nvSpPr>
        <p:spPr>
          <a:xfrm>
            <a:off x="4995189" y="3567331"/>
            <a:ext cx="3149102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Felony/Parole/Probation?</a:t>
            </a:r>
          </a:p>
        </p:txBody>
      </p:sp>
      <p:sp>
        <p:nvSpPr>
          <p:cNvPr id="76" name="Occupation"/>
          <p:cNvSpPr txBox="1"/>
          <p:nvPr/>
        </p:nvSpPr>
        <p:spPr>
          <a:xfrm>
            <a:off x="8342172" y="1286352"/>
            <a:ext cx="2630088" cy="574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3100">
                <a:solidFill>
                  <a:srgbClr val="4CBDF9"/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Occupation</a:t>
            </a:r>
          </a:p>
        </p:txBody>
      </p:sp>
      <p:pic>
        <p:nvPicPr>
          <p:cNvPr id="77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422344" y="1728042"/>
            <a:ext cx="674302" cy="259349"/>
          </a:xfrm>
          <a:prstGeom prst="rect">
            <a:avLst/>
          </a:prstGeom>
          <a:ln w="12700">
            <a:miter lim="400000"/>
          </a:ln>
        </p:spPr>
      </p:pic>
      <p:pic>
        <p:nvPicPr>
          <p:cNvPr id="7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36840" y="2205514"/>
            <a:ext cx="170074" cy="176877"/>
          </a:xfrm>
          <a:prstGeom prst="rect">
            <a:avLst/>
          </a:prstGeom>
          <a:ln w="12700">
            <a:miter lim="400000"/>
          </a:ln>
        </p:spPr>
      </p:pic>
      <p:sp>
        <p:nvSpPr>
          <p:cNvPr id="79" name="Retired?"/>
          <p:cNvSpPr txBox="1"/>
          <p:nvPr/>
        </p:nvSpPr>
        <p:spPr>
          <a:xfrm>
            <a:off x="8675351" y="2086318"/>
            <a:ext cx="1127008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Retired?</a:t>
            </a:r>
          </a:p>
        </p:txBody>
      </p:sp>
      <p:sp>
        <p:nvSpPr>
          <p:cNvPr id="80" name="Tests?"/>
          <p:cNvSpPr txBox="1"/>
          <p:nvPr/>
        </p:nvSpPr>
        <p:spPr>
          <a:xfrm>
            <a:off x="2652359" y="5779506"/>
            <a:ext cx="841549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Tests?</a:t>
            </a:r>
          </a:p>
        </p:txBody>
      </p:sp>
      <p:pic>
        <p:nvPicPr>
          <p:cNvPr id="81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493862" y="5882837"/>
            <a:ext cx="170074" cy="176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2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30473" y="2692786"/>
            <a:ext cx="170074" cy="176876"/>
          </a:xfrm>
          <a:prstGeom prst="rect">
            <a:avLst/>
          </a:prstGeom>
          <a:ln w="12700">
            <a:miter lim="400000"/>
          </a:ln>
        </p:spPr>
      </p:pic>
      <p:sp>
        <p:nvSpPr>
          <p:cNvPr id="83" name="Working?"/>
          <p:cNvSpPr txBox="1"/>
          <p:nvPr/>
        </p:nvSpPr>
        <p:spPr>
          <a:xfrm>
            <a:off x="8680560" y="2573590"/>
            <a:ext cx="1281681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Working?</a:t>
            </a:r>
          </a:p>
        </p:txBody>
      </p:sp>
      <p:sp>
        <p:nvSpPr>
          <p:cNvPr id="84" name="We Are Here to Help"/>
          <p:cNvSpPr txBox="1"/>
          <p:nvPr/>
        </p:nvSpPr>
        <p:spPr>
          <a:xfrm>
            <a:off x="533872" y="86083"/>
            <a:ext cx="9814567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457200">
              <a:defRPr sz="4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Verifying Information</a:t>
            </a:r>
          </a:p>
        </p:txBody>
      </p:sp>
      <p:pic>
        <p:nvPicPr>
          <p:cNvPr id="85" name="Image" descr="Image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71061" y="928787"/>
            <a:ext cx="1282701" cy="381005"/>
          </a:xfrm>
          <a:prstGeom prst="rect">
            <a:avLst/>
          </a:prstGeom>
          <a:ln w="12700">
            <a:miter lim="400000"/>
          </a:ln>
        </p:spPr>
      </p:pic>
      <p:pic>
        <p:nvPicPr>
          <p:cNvPr id="86" name="Picture 25" descr="Picture 25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5689553" y="4229809"/>
            <a:ext cx="1760375" cy="2418802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Tests?"/>
          <p:cNvSpPr txBox="1"/>
          <p:nvPr/>
        </p:nvSpPr>
        <p:spPr>
          <a:xfrm>
            <a:off x="3927491" y="5779506"/>
            <a:ext cx="1037968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COVID?</a:t>
            </a:r>
          </a:p>
        </p:txBody>
      </p:sp>
      <p:pic>
        <p:nvPicPr>
          <p:cNvPr id="88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754662" y="5882837"/>
            <a:ext cx="170074" cy="176876"/>
          </a:xfrm>
          <a:prstGeom prst="rect">
            <a:avLst/>
          </a:prstGeom>
          <a:ln w="12700">
            <a:miter lim="400000"/>
          </a:ln>
        </p:spPr>
      </p:pic>
      <p:pic>
        <p:nvPicPr>
          <p:cNvPr id="8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522971" y="3195594"/>
            <a:ext cx="170074" cy="176876"/>
          </a:xfrm>
          <a:prstGeom prst="rect">
            <a:avLst/>
          </a:prstGeom>
          <a:ln w="12700">
            <a:miter lim="400000"/>
          </a:ln>
        </p:spPr>
      </p:pic>
      <p:sp>
        <p:nvSpPr>
          <p:cNvPr id="90" name="Working?"/>
          <p:cNvSpPr txBox="1"/>
          <p:nvPr/>
        </p:nvSpPr>
        <p:spPr>
          <a:xfrm>
            <a:off x="8717463" y="3056053"/>
            <a:ext cx="1357932" cy="383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1900">
                <a:solidFill>
                  <a:srgbClr val="414141">
                    <a:alpha val="71149"/>
                  </a:srgbClr>
                </a:solidFill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Disability?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We Are Here to Help"/>
          <p:cNvSpPr txBox="1"/>
          <p:nvPr/>
        </p:nvSpPr>
        <p:spPr>
          <a:xfrm>
            <a:off x="533872" y="86083"/>
            <a:ext cx="9814567" cy="955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 algn="l" defTabSz="457200">
              <a:defRPr sz="4800">
                <a:latin typeface="Arial Black"/>
                <a:ea typeface="Arial Black"/>
                <a:cs typeface="Arial Black"/>
                <a:sym typeface="Arial Black"/>
              </a:defRPr>
            </a:lvl1pPr>
          </a:lstStyle>
          <a:p>
            <a:pPr/>
            <a:r>
              <a:t>Equity Appreciation</a:t>
            </a:r>
          </a:p>
        </p:txBody>
      </p:sp>
      <p:sp>
        <p:nvSpPr>
          <p:cNvPr id="93" name="Straight Arrow Connector 13"/>
          <p:cNvSpPr/>
          <p:nvPr/>
        </p:nvSpPr>
        <p:spPr>
          <a:xfrm flipV="1">
            <a:off x="1843559" y="645166"/>
            <a:ext cx="8189849" cy="3341499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4" name="Straight Arrow Connector 15"/>
          <p:cNvSpPr/>
          <p:nvPr/>
        </p:nvSpPr>
        <p:spPr>
          <a:xfrm>
            <a:off x="1843559" y="3986662"/>
            <a:ext cx="8791312" cy="1680720"/>
          </a:xfrm>
          <a:prstGeom prst="line">
            <a:avLst/>
          </a:prstGeom>
          <a:ln w="25400">
            <a:solidFill>
              <a:schemeClr val="accent1"/>
            </a:solidFill>
            <a:tailEnd type="triangle"/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95" name="Rectangle 18"/>
          <p:cNvSpPr txBox="1"/>
          <p:nvPr/>
        </p:nvSpPr>
        <p:spPr>
          <a:xfrm>
            <a:off x="678074" y="3538542"/>
            <a:ext cx="1120385" cy="7010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40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Now</a:t>
            </a:r>
          </a:p>
        </p:txBody>
      </p:sp>
      <p:sp>
        <p:nvSpPr>
          <p:cNvPr id="96" name="Rectangle 19"/>
          <p:cNvSpPr txBox="1"/>
          <p:nvPr/>
        </p:nvSpPr>
        <p:spPr>
          <a:xfrm>
            <a:off x="4142178" y="3415431"/>
            <a:ext cx="1321892" cy="47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5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10 years</a:t>
            </a:r>
          </a:p>
        </p:txBody>
      </p:sp>
      <p:sp>
        <p:nvSpPr>
          <p:cNvPr id="97" name="Rectangle 20"/>
          <p:cNvSpPr txBox="1"/>
          <p:nvPr/>
        </p:nvSpPr>
        <p:spPr>
          <a:xfrm>
            <a:off x="6423474" y="2480342"/>
            <a:ext cx="1321892" cy="47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5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15 years</a:t>
            </a:r>
          </a:p>
        </p:txBody>
      </p:sp>
      <p:sp>
        <p:nvSpPr>
          <p:cNvPr id="98" name="Rectangle 21"/>
          <p:cNvSpPr txBox="1"/>
          <p:nvPr/>
        </p:nvSpPr>
        <p:spPr>
          <a:xfrm>
            <a:off x="9108341" y="1670243"/>
            <a:ext cx="1321892" cy="4724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2500">
                <a:solidFill>
                  <a:schemeClr val="accent1"/>
                </a:solidFill>
                <a:effectLst>
                  <a:outerShdw sx="100000" sy="100000" kx="0" ky="0" algn="b" rotWithShape="0" blurRad="38100" dist="25400" dir="540000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20 years</a:t>
            </a:r>
          </a:p>
        </p:txBody>
      </p:sp>
      <p:sp>
        <p:nvSpPr>
          <p:cNvPr id="99" name="TextBox 23"/>
          <p:cNvSpPr txBox="1"/>
          <p:nvPr/>
        </p:nvSpPr>
        <p:spPr>
          <a:xfrm rot="684886">
            <a:off x="4113872" y="4921506"/>
            <a:ext cx="3825812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A7A7A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Mortgage Amount Owed Goes Down -&gt; </a:t>
            </a:r>
          </a:p>
        </p:txBody>
      </p:sp>
      <p:sp>
        <p:nvSpPr>
          <p:cNvPr id="100" name="TextBox 25"/>
          <p:cNvSpPr txBox="1"/>
          <p:nvPr/>
        </p:nvSpPr>
        <p:spPr>
          <a:xfrm rot="20290772">
            <a:off x="3739786" y="2031877"/>
            <a:ext cx="3825812" cy="3327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>
            <a:lvl1pPr>
              <a:defRPr sz="1600">
                <a:solidFill>
                  <a:srgbClr val="A7A7A7"/>
                </a:solidFill>
                <a:latin typeface="+mj-lt"/>
                <a:ea typeface="+mj-ea"/>
                <a:cs typeface="+mj-cs"/>
                <a:sym typeface="Helvetica"/>
              </a:defRPr>
            </a:lvl1pPr>
          </a:lstStyle>
          <a:p>
            <a:pPr/>
            <a:r>
              <a:t>Home Value Goes Up. -&gt;</a:t>
            </a:r>
          </a:p>
        </p:txBody>
      </p:sp>
      <p:sp>
        <p:nvSpPr>
          <p:cNvPr id="101" name="Right Brace 31"/>
          <p:cNvSpPr/>
          <p:nvPr/>
        </p:nvSpPr>
        <p:spPr>
          <a:xfrm>
            <a:off x="8090471" y="1769165"/>
            <a:ext cx="525975" cy="3135047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cubicBezTo>
                  <a:pt x="5965" y="0"/>
                  <a:pt x="10800" y="135"/>
                  <a:pt x="10800" y="302"/>
                </a:cubicBezTo>
                <a:lnTo>
                  <a:pt x="10800" y="10498"/>
                </a:lnTo>
                <a:cubicBezTo>
                  <a:pt x="10800" y="10665"/>
                  <a:pt x="15635" y="10800"/>
                  <a:pt x="21600" y="10800"/>
                </a:cubicBezTo>
                <a:cubicBezTo>
                  <a:pt x="15635" y="10800"/>
                  <a:pt x="10800" y="10935"/>
                  <a:pt x="10800" y="11102"/>
                </a:cubicBezTo>
                <a:lnTo>
                  <a:pt x="10800" y="21298"/>
                </a:lnTo>
                <a:cubicBezTo>
                  <a:pt x="10800" y="21465"/>
                  <a:pt x="5965" y="21600"/>
                  <a:pt x="0" y="21600"/>
                </a:cubicBezTo>
              </a:path>
            </a:pathLst>
          </a:custGeom>
          <a:ln w="25400">
            <a:solidFill>
              <a:srgbClr val="00B050"/>
            </a:solidFill>
          </a:ln>
        </p:spPr>
        <p:txBody>
          <a:bodyPr lIns="45718" tIns="45718" rIns="45718" bIns="45718"/>
          <a:lstStyle/>
          <a:p>
            <a:pPr algn="l">
              <a:defRPr sz="1800">
                <a:solidFill>
                  <a:srgbClr val="FF0000"/>
                </a:solidFill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02" name="TextBox 32"/>
          <p:cNvSpPr txBox="1"/>
          <p:nvPr/>
        </p:nvSpPr>
        <p:spPr>
          <a:xfrm>
            <a:off x="8616443" y="3167412"/>
            <a:ext cx="2580260" cy="8153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8" tIns="45718" rIns="45718" bIns="45718">
            <a:spAutoFit/>
          </a:bodyPr>
          <a:lstStyle/>
          <a:p>
            <a:pPr>
              <a:defRPr sz="1600">
                <a:solidFill>
                  <a:srgbClr val="00B05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Difference = Equity</a:t>
            </a:r>
          </a:p>
          <a:p>
            <a:pPr>
              <a:defRPr sz="1600">
                <a:solidFill>
                  <a:srgbClr val="00B050"/>
                </a:solidFill>
                <a:latin typeface="+mj-lt"/>
                <a:ea typeface="+mj-ea"/>
                <a:cs typeface="+mj-cs"/>
                <a:sym typeface="Helvetica"/>
              </a:defRPr>
            </a:pPr>
            <a:r>
              <a:t>*Commonly the largest asset*</a:t>
            </a:r>
          </a:p>
        </p:txBody>
      </p:sp>
      <p:pic>
        <p:nvPicPr>
          <p:cNvPr id="103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71061" y="928787"/>
            <a:ext cx="1282701" cy="38100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Financial Needs"/>
          <p:cNvSpPr txBox="1"/>
          <p:nvPr/>
        </p:nvSpPr>
        <p:spPr>
          <a:xfrm>
            <a:off x="2286000" y="114300"/>
            <a:ext cx="8648700" cy="7747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0" tIns="0" rIns="0" bIns="0">
            <a:spAutoFit/>
          </a:bodyPr>
          <a:lstStyle>
            <a:lvl1pPr algn="l" defTabSz="457200">
              <a:defRPr sz="5000">
                <a:latin typeface="Montserrat Bold"/>
                <a:ea typeface="Montserrat Bold"/>
                <a:cs typeface="Montserrat Bold"/>
                <a:sym typeface="Montserrat Bold"/>
              </a:defRPr>
            </a:lvl1pPr>
          </a:lstStyle>
          <a:p>
            <a:pPr/>
            <a:r>
              <a:t>Your Situation</a:t>
            </a:r>
          </a:p>
        </p:txBody>
      </p:sp>
      <p:sp>
        <p:nvSpPr>
          <p:cNvPr id="106" name="Rectangle"/>
          <p:cNvSpPr/>
          <p:nvPr/>
        </p:nvSpPr>
        <p:spPr>
          <a:xfrm>
            <a:off x="-2184401" y="-25400"/>
            <a:ext cx="4381502" cy="69596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FFFFFF"/>
            </a:solidFill>
          </a:ln>
        </p:spPr>
        <p:txBody>
          <a:bodyPr lIns="45718" tIns="45718" rIns="45718" bIns="45718"/>
          <a:lstStyle/>
          <a:p>
            <a:pPr algn="l" defTabSz="457200">
              <a:defRPr sz="1800">
                <a:latin typeface="Arial"/>
                <a:ea typeface="Arial"/>
                <a:cs typeface="Arial"/>
                <a:sym typeface="Arial"/>
              </a:defRPr>
            </a:pPr>
          </a:p>
        </p:txBody>
      </p:sp>
      <p:sp>
        <p:nvSpPr>
          <p:cNvPr id="107" name="Home Value:…"/>
          <p:cNvSpPr txBox="1"/>
          <p:nvPr/>
        </p:nvSpPr>
        <p:spPr>
          <a:xfrm>
            <a:off x="2278986" y="1367822"/>
            <a:ext cx="1466597" cy="1117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ct val="150000"/>
              </a:lnSpc>
              <a:defRPr sz="18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Home Value:</a:t>
            </a:r>
          </a:p>
          <a:p>
            <a:pPr algn="l" defTabSz="457200">
              <a:lnSpc>
                <a:spcPct val="150000"/>
              </a:lnSpc>
              <a:defRPr sz="18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Mortgage:</a:t>
            </a:r>
          </a:p>
          <a:p>
            <a:pPr algn="l" defTabSz="457200">
              <a:lnSpc>
                <a:spcPct val="150000"/>
              </a:lnSpc>
              <a:defRPr sz="18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Equity:</a:t>
            </a:r>
          </a:p>
        </p:txBody>
      </p:sp>
      <p:sp>
        <p:nvSpPr>
          <p:cNvPr id="108" name="Retirement:"/>
          <p:cNvSpPr txBox="1"/>
          <p:nvPr/>
        </p:nvSpPr>
        <p:spPr>
          <a:xfrm>
            <a:off x="2326069" y="4513262"/>
            <a:ext cx="1238682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 algn="l" defTabSz="457200">
              <a:defRPr sz="1800" u="sng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Resources:</a:t>
            </a:r>
          </a:p>
        </p:txBody>
      </p:sp>
      <p:sp>
        <p:nvSpPr>
          <p:cNvPr id="109" name="Savings-…"/>
          <p:cNvSpPr txBox="1"/>
          <p:nvPr/>
        </p:nvSpPr>
        <p:spPr>
          <a:xfrm>
            <a:off x="2378665" y="4917106"/>
            <a:ext cx="1766164" cy="1257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/>
          <a:p>
            <a:pPr algn="l" defTabSz="457200">
              <a:lnSpc>
                <a:spcPct val="150000"/>
              </a:lnSpc>
              <a:defRPr sz="1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Existing Insurance- </a:t>
            </a:r>
          </a:p>
          <a:p>
            <a:pPr algn="l" defTabSz="457200">
              <a:lnSpc>
                <a:spcPct val="150000"/>
              </a:lnSpc>
              <a:defRPr sz="1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Savings-</a:t>
            </a:r>
          </a:p>
          <a:p>
            <a:pPr algn="l" defTabSz="457200">
              <a:lnSpc>
                <a:spcPct val="150000"/>
              </a:lnSpc>
              <a:defRPr sz="1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401K-</a:t>
            </a:r>
          </a:p>
          <a:p>
            <a:pPr algn="l" defTabSz="457200">
              <a:lnSpc>
                <a:spcPct val="150000"/>
              </a:lnSpc>
              <a:defRPr sz="14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IRA-</a:t>
            </a:r>
          </a:p>
        </p:txBody>
      </p:sp>
      <p:pic>
        <p:nvPicPr>
          <p:cNvPr id="110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202656" y="819150"/>
            <a:ext cx="1282703" cy="381000"/>
          </a:xfrm>
          <a:prstGeom prst="rect">
            <a:avLst/>
          </a:prstGeom>
          <a:ln w="12700">
            <a:miter lim="400000"/>
          </a:ln>
        </p:spPr>
      </p:pic>
      <p:sp>
        <p:nvSpPr>
          <p:cNvPr id="111" name="Oval"/>
          <p:cNvSpPr/>
          <p:nvPr/>
        </p:nvSpPr>
        <p:spPr>
          <a:xfrm>
            <a:off x="5891757" y="2060798"/>
            <a:ext cx="4801445" cy="4461670"/>
          </a:xfrm>
          <a:prstGeom prst="ellipse">
            <a:avLst/>
          </a:pr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2" name="Walking"/>
          <p:cNvSpPr/>
          <p:nvPr/>
        </p:nvSpPr>
        <p:spPr>
          <a:xfrm>
            <a:off x="5405572" y="1507522"/>
            <a:ext cx="532846" cy="83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600" fill="norm" stroke="1" extrusionOk="0">
                <a:moveTo>
                  <a:pt x="12595" y="0"/>
                </a:moveTo>
                <a:cubicBezTo>
                  <a:pt x="11888" y="0"/>
                  <a:pt x="11182" y="175"/>
                  <a:pt x="10642" y="525"/>
                </a:cubicBezTo>
                <a:cubicBezTo>
                  <a:pt x="9564" y="1225"/>
                  <a:pt x="9564" y="2359"/>
                  <a:pt x="10642" y="3059"/>
                </a:cubicBezTo>
                <a:cubicBezTo>
                  <a:pt x="11721" y="3759"/>
                  <a:pt x="13469" y="3759"/>
                  <a:pt x="14547" y="3059"/>
                </a:cubicBezTo>
                <a:cubicBezTo>
                  <a:pt x="15626" y="2359"/>
                  <a:pt x="15626" y="1225"/>
                  <a:pt x="14547" y="525"/>
                </a:cubicBezTo>
                <a:cubicBezTo>
                  <a:pt x="14008" y="175"/>
                  <a:pt x="13302" y="0"/>
                  <a:pt x="12595" y="0"/>
                </a:cubicBezTo>
                <a:close/>
                <a:moveTo>
                  <a:pt x="10897" y="3858"/>
                </a:moveTo>
                <a:cubicBezTo>
                  <a:pt x="10134" y="3888"/>
                  <a:pt x="9610" y="4121"/>
                  <a:pt x="9610" y="4121"/>
                </a:cubicBezTo>
                <a:lnTo>
                  <a:pt x="5783" y="5439"/>
                </a:lnTo>
                <a:lnTo>
                  <a:pt x="2926" y="6234"/>
                </a:lnTo>
                <a:cubicBezTo>
                  <a:pt x="2538" y="6341"/>
                  <a:pt x="2256" y="6567"/>
                  <a:pt x="2177" y="6836"/>
                </a:cubicBezTo>
                <a:lnTo>
                  <a:pt x="1184" y="10206"/>
                </a:lnTo>
                <a:cubicBezTo>
                  <a:pt x="1052" y="10653"/>
                  <a:pt x="1504" y="11086"/>
                  <a:pt x="2192" y="11171"/>
                </a:cubicBezTo>
                <a:cubicBezTo>
                  <a:pt x="2881" y="11256"/>
                  <a:pt x="3545" y="10964"/>
                  <a:pt x="3677" y="10516"/>
                </a:cubicBezTo>
                <a:lnTo>
                  <a:pt x="4545" y="7575"/>
                </a:lnTo>
                <a:lnTo>
                  <a:pt x="7179" y="6843"/>
                </a:lnTo>
                <a:lnTo>
                  <a:pt x="5674" y="11097"/>
                </a:lnTo>
                <a:cubicBezTo>
                  <a:pt x="5594" y="11209"/>
                  <a:pt x="5538" y="11331"/>
                  <a:pt x="5513" y="11460"/>
                </a:cubicBezTo>
                <a:lnTo>
                  <a:pt x="4779" y="15196"/>
                </a:lnTo>
                <a:lnTo>
                  <a:pt x="305" y="19693"/>
                </a:lnTo>
                <a:cubicBezTo>
                  <a:pt x="-266" y="20267"/>
                  <a:pt x="-12" y="21032"/>
                  <a:pt x="872" y="21403"/>
                </a:cubicBezTo>
                <a:cubicBezTo>
                  <a:pt x="1191" y="21536"/>
                  <a:pt x="1547" y="21600"/>
                  <a:pt x="1901" y="21600"/>
                </a:cubicBezTo>
                <a:cubicBezTo>
                  <a:pt x="2526" y="21600"/>
                  <a:pt x="3141" y="21401"/>
                  <a:pt x="3505" y="21035"/>
                </a:cubicBezTo>
                <a:lnTo>
                  <a:pt x="8214" y="16301"/>
                </a:lnTo>
                <a:cubicBezTo>
                  <a:pt x="8368" y="16146"/>
                  <a:pt x="8466" y="15970"/>
                  <a:pt x="8502" y="15787"/>
                </a:cubicBezTo>
                <a:lnTo>
                  <a:pt x="9108" y="12709"/>
                </a:lnTo>
                <a:lnTo>
                  <a:pt x="14079" y="16306"/>
                </a:lnTo>
                <a:lnTo>
                  <a:pt x="15307" y="20589"/>
                </a:lnTo>
                <a:cubicBezTo>
                  <a:pt x="15477" y="21184"/>
                  <a:pt x="16276" y="21600"/>
                  <a:pt x="17176" y="21600"/>
                </a:cubicBezTo>
                <a:cubicBezTo>
                  <a:pt x="17292" y="21600"/>
                  <a:pt x="17409" y="21592"/>
                  <a:pt x="17527" y="21578"/>
                </a:cubicBezTo>
                <a:cubicBezTo>
                  <a:pt x="18561" y="21453"/>
                  <a:pt x="19243" y="20808"/>
                  <a:pt x="19051" y="20137"/>
                </a:cubicBezTo>
                <a:lnTo>
                  <a:pt x="17727" y="15513"/>
                </a:lnTo>
                <a:cubicBezTo>
                  <a:pt x="17663" y="15290"/>
                  <a:pt x="17506" y="15081"/>
                  <a:pt x="17272" y="14912"/>
                </a:cubicBezTo>
                <a:lnTo>
                  <a:pt x="12070" y="11149"/>
                </a:lnTo>
                <a:lnTo>
                  <a:pt x="13099" y="8066"/>
                </a:lnTo>
                <a:lnTo>
                  <a:pt x="14261" y="9345"/>
                </a:lnTo>
                <a:cubicBezTo>
                  <a:pt x="14388" y="9485"/>
                  <a:pt x="14576" y="9597"/>
                  <a:pt x="14800" y="9668"/>
                </a:cubicBezTo>
                <a:lnTo>
                  <a:pt x="19329" y="11102"/>
                </a:lnTo>
                <a:cubicBezTo>
                  <a:pt x="19508" y="11159"/>
                  <a:pt x="19698" y="11185"/>
                  <a:pt x="19885" y="11185"/>
                </a:cubicBezTo>
                <a:cubicBezTo>
                  <a:pt x="20356" y="11185"/>
                  <a:pt x="20806" y="11015"/>
                  <a:pt x="21027" y="10722"/>
                </a:cubicBezTo>
                <a:cubicBezTo>
                  <a:pt x="21334" y="10313"/>
                  <a:pt x="21072" y="9820"/>
                  <a:pt x="20442" y="9620"/>
                </a:cubicBezTo>
                <a:lnTo>
                  <a:pt x="16256" y="8294"/>
                </a:lnTo>
                <a:lnTo>
                  <a:pt x="14441" y="6296"/>
                </a:lnTo>
                <a:lnTo>
                  <a:pt x="13294" y="4732"/>
                </a:lnTo>
                <a:cubicBezTo>
                  <a:pt x="12990" y="4278"/>
                  <a:pt x="12391" y="4063"/>
                  <a:pt x="12007" y="3967"/>
                </a:cubicBezTo>
                <a:cubicBezTo>
                  <a:pt x="11975" y="3959"/>
                  <a:pt x="11942" y="3950"/>
                  <a:pt x="11908" y="3944"/>
                </a:cubicBezTo>
                <a:cubicBezTo>
                  <a:pt x="11757" y="3910"/>
                  <a:pt x="11656" y="3898"/>
                  <a:pt x="11656" y="3898"/>
                </a:cubicBezTo>
                <a:cubicBezTo>
                  <a:pt x="11512" y="3876"/>
                  <a:pt x="11372" y="3864"/>
                  <a:pt x="11238" y="3858"/>
                </a:cubicBezTo>
                <a:cubicBezTo>
                  <a:pt x="11120" y="3852"/>
                  <a:pt x="11006" y="3853"/>
                  <a:pt x="10897" y="385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3" name="Walking"/>
          <p:cNvSpPr/>
          <p:nvPr/>
        </p:nvSpPr>
        <p:spPr>
          <a:xfrm>
            <a:off x="10604481" y="1507522"/>
            <a:ext cx="532847" cy="8382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156" h="21600" fill="norm" stroke="1" extrusionOk="0">
                <a:moveTo>
                  <a:pt x="12595" y="0"/>
                </a:moveTo>
                <a:cubicBezTo>
                  <a:pt x="11888" y="0"/>
                  <a:pt x="11182" y="175"/>
                  <a:pt x="10642" y="525"/>
                </a:cubicBezTo>
                <a:cubicBezTo>
                  <a:pt x="9564" y="1225"/>
                  <a:pt x="9564" y="2359"/>
                  <a:pt x="10642" y="3059"/>
                </a:cubicBezTo>
                <a:cubicBezTo>
                  <a:pt x="11721" y="3759"/>
                  <a:pt x="13469" y="3759"/>
                  <a:pt x="14547" y="3059"/>
                </a:cubicBezTo>
                <a:cubicBezTo>
                  <a:pt x="15626" y="2359"/>
                  <a:pt x="15626" y="1225"/>
                  <a:pt x="14547" y="525"/>
                </a:cubicBezTo>
                <a:cubicBezTo>
                  <a:pt x="14008" y="175"/>
                  <a:pt x="13302" y="0"/>
                  <a:pt x="12595" y="0"/>
                </a:cubicBezTo>
                <a:close/>
                <a:moveTo>
                  <a:pt x="10897" y="3858"/>
                </a:moveTo>
                <a:cubicBezTo>
                  <a:pt x="10134" y="3888"/>
                  <a:pt x="9610" y="4121"/>
                  <a:pt x="9610" y="4121"/>
                </a:cubicBezTo>
                <a:lnTo>
                  <a:pt x="5783" y="5439"/>
                </a:lnTo>
                <a:lnTo>
                  <a:pt x="2926" y="6234"/>
                </a:lnTo>
                <a:cubicBezTo>
                  <a:pt x="2538" y="6341"/>
                  <a:pt x="2256" y="6567"/>
                  <a:pt x="2177" y="6836"/>
                </a:cubicBezTo>
                <a:lnTo>
                  <a:pt x="1184" y="10206"/>
                </a:lnTo>
                <a:cubicBezTo>
                  <a:pt x="1052" y="10653"/>
                  <a:pt x="1504" y="11086"/>
                  <a:pt x="2192" y="11171"/>
                </a:cubicBezTo>
                <a:cubicBezTo>
                  <a:pt x="2881" y="11256"/>
                  <a:pt x="3545" y="10964"/>
                  <a:pt x="3677" y="10516"/>
                </a:cubicBezTo>
                <a:lnTo>
                  <a:pt x="4545" y="7575"/>
                </a:lnTo>
                <a:lnTo>
                  <a:pt x="7179" y="6843"/>
                </a:lnTo>
                <a:lnTo>
                  <a:pt x="5674" y="11097"/>
                </a:lnTo>
                <a:cubicBezTo>
                  <a:pt x="5594" y="11209"/>
                  <a:pt x="5538" y="11331"/>
                  <a:pt x="5513" y="11460"/>
                </a:cubicBezTo>
                <a:lnTo>
                  <a:pt x="4779" y="15196"/>
                </a:lnTo>
                <a:lnTo>
                  <a:pt x="305" y="19693"/>
                </a:lnTo>
                <a:cubicBezTo>
                  <a:pt x="-266" y="20267"/>
                  <a:pt x="-12" y="21032"/>
                  <a:pt x="872" y="21403"/>
                </a:cubicBezTo>
                <a:cubicBezTo>
                  <a:pt x="1191" y="21536"/>
                  <a:pt x="1547" y="21600"/>
                  <a:pt x="1901" y="21600"/>
                </a:cubicBezTo>
                <a:cubicBezTo>
                  <a:pt x="2526" y="21600"/>
                  <a:pt x="3141" y="21401"/>
                  <a:pt x="3505" y="21035"/>
                </a:cubicBezTo>
                <a:lnTo>
                  <a:pt x="8214" y="16301"/>
                </a:lnTo>
                <a:cubicBezTo>
                  <a:pt x="8368" y="16146"/>
                  <a:pt x="8466" y="15970"/>
                  <a:pt x="8502" y="15787"/>
                </a:cubicBezTo>
                <a:lnTo>
                  <a:pt x="9108" y="12709"/>
                </a:lnTo>
                <a:lnTo>
                  <a:pt x="14079" y="16306"/>
                </a:lnTo>
                <a:lnTo>
                  <a:pt x="15307" y="20589"/>
                </a:lnTo>
                <a:cubicBezTo>
                  <a:pt x="15477" y="21184"/>
                  <a:pt x="16276" y="21600"/>
                  <a:pt x="17176" y="21600"/>
                </a:cubicBezTo>
                <a:cubicBezTo>
                  <a:pt x="17292" y="21600"/>
                  <a:pt x="17409" y="21592"/>
                  <a:pt x="17527" y="21578"/>
                </a:cubicBezTo>
                <a:cubicBezTo>
                  <a:pt x="18561" y="21453"/>
                  <a:pt x="19243" y="20808"/>
                  <a:pt x="19051" y="20137"/>
                </a:cubicBezTo>
                <a:lnTo>
                  <a:pt x="17727" y="15513"/>
                </a:lnTo>
                <a:cubicBezTo>
                  <a:pt x="17663" y="15290"/>
                  <a:pt x="17506" y="15081"/>
                  <a:pt x="17272" y="14912"/>
                </a:cubicBezTo>
                <a:lnTo>
                  <a:pt x="12070" y="11149"/>
                </a:lnTo>
                <a:lnTo>
                  <a:pt x="13099" y="8066"/>
                </a:lnTo>
                <a:lnTo>
                  <a:pt x="14261" y="9345"/>
                </a:lnTo>
                <a:cubicBezTo>
                  <a:pt x="14388" y="9485"/>
                  <a:pt x="14576" y="9597"/>
                  <a:pt x="14800" y="9668"/>
                </a:cubicBezTo>
                <a:lnTo>
                  <a:pt x="19329" y="11102"/>
                </a:lnTo>
                <a:cubicBezTo>
                  <a:pt x="19508" y="11159"/>
                  <a:pt x="19698" y="11185"/>
                  <a:pt x="19885" y="11185"/>
                </a:cubicBezTo>
                <a:cubicBezTo>
                  <a:pt x="20356" y="11185"/>
                  <a:pt x="20806" y="11015"/>
                  <a:pt x="21027" y="10722"/>
                </a:cubicBezTo>
                <a:cubicBezTo>
                  <a:pt x="21334" y="10313"/>
                  <a:pt x="21072" y="9820"/>
                  <a:pt x="20442" y="9620"/>
                </a:cubicBezTo>
                <a:lnTo>
                  <a:pt x="16256" y="8294"/>
                </a:lnTo>
                <a:lnTo>
                  <a:pt x="14441" y="6296"/>
                </a:lnTo>
                <a:lnTo>
                  <a:pt x="13294" y="4732"/>
                </a:lnTo>
                <a:cubicBezTo>
                  <a:pt x="12990" y="4278"/>
                  <a:pt x="12391" y="4063"/>
                  <a:pt x="12007" y="3967"/>
                </a:cubicBezTo>
                <a:cubicBezTo>
                  <a:pt x="11975" y="3959"/>
                  <a:pt x="11942" y="3950"/>
                  <a:pt x="11908" y="3944"/>
                </a:cubicBezTo>
                <a:cubicBezTo>
                  <a:pt x="11757" y="3910"/>
                  <a:pt x="11656" y="3898"/>
                  <a:pt x="11656" y="3898"/>
                </a:cubicBezTo>
                <a:cubicBezTo>
                  <a:pt x="11512" y="3876"/>
                  <a:pt x="11372" y="3864"/>
                  <a:pt x="11238" y="3858"/>
                </a:cubicBezTo>
                <a:cubicBezTo>
                  <a:pt x="11120" y="3852"/>
                  <a:pt x="11006" y="3853"/>
                  <a:pt x="10897" y="3858"/>
                </a:cubicBezTo>
                <a:close/>
              </a:path>
            </a:pathLst>
          </a:custGeom>
          <a:solidFill>
            <a:srgbClr val="FFFFFF"/>
          </a:solidFill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4" name="Major Bills"/>
          <p:cNvSpPr txBox="1"/>
          <p:nvPr/>
        </p:nvSpPr>
        <p:spPr>
          <a:xfrm>
            <a:off x="7126582" y="2319340"/>
            <a:ext cx="2331793" cy="6248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>
            <a:lvl1pPr>
              <a:defRPr sz="3400">
                <a:latin typeface="Montserrat Regular"/>
                <a:ea typeface="Montserrat Regular"/>
                <a:cs typeface="Montserrat Regular"/>
                <a:sym typeface="Montserrat Regular"/>
              </a:defRPr>
            </a:lvl1pPr>
          </a:lstStyle>
          <a:p>
            <a:pPr/>
            <a:r>
              <a:t>Major Bills</a:t>
            </a:r>
          </a:p>
        </p:txBody>
      </p:sp>
      <p:sp>
        <p:nvSpPr>
          <p:cNvPr id="115" name="Connection Line"/>
          <p:cNvSpPr/>
          <p:nvPr/>
        </p:nvSpPr>
        <p:spPr>
          <a:xfrm>
            <a:off x="6098376" y="1349715"/>
            <a:ext cx="1369559" cy="67091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80" fill="norm" stroke="1" extrusionOk="0">
                <a:moveTo>
                  <a:pt x="0" y="5090"/>
                </a:moveTo>
                <a:cubicBezTo>
                  <a:pt x="11108" y="-4520"/>
                  <a:pt x="18308" y="-523"/>
                  <a:pt x="21600" y="17080"/>
                </a:cubicBezTo>
              </a:path>
            </a:pathLst>
          </a:cu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6" name="Connection Line"/>
          <p:cNvSpPr/>
          <p:nvPr/>
        </p:nvSpPr>
        <p:spPr>
          <a:xfrm>
            <a:off x="9067944" y="1407692"/>
            <a:ext cx="1386872" cy="58806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17011" fill="norm" stroke="1" extrusionOk="0">
                <a:moveTo>
                  <a:pt x="0" y="17011"/>
                </a:moveTo>
                <a:cubicBezTo>
                  <a:pt x="5080" y="-719"/>
                  <a:pt x="12280" y="-4589"/>
                  <a:pt x="21600" y="5400"/>
                </a:cubicBezTo>
              </a:path>
            </a:pathLst>
          </a:cu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/>
          </a:p>
        </p:txBody>
      </p:sp>
      <p:sp>
        <p:nvSpPr>
          <p:cNvPr id="117" name="Triangle"/>
          <p:cNvSpPr/>
          <p:nvPr/>
        </p:nvSpPr>
        <p:spPr>
          <a:xfrm>
            <a:off x="7399171" y="1980190"/>
            <a:ext cx="144762" cy="16310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9301"/>
                </a:moveTo>
                <a:lnTo>
                  <a:pt x="21600" y="0"/>
                </a:lnTo>
                <a:lnTo>
                  <a:pt x="17169" y="21600"/>
                </a:lnTo>
                <a:lnTo>
                  <a:pt x="0" y="9301"/>
                </a:lnTo>
                <a:close/>
              </a:path>
            </a:pathLst>
          </a:cu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8" name="Triangle"/>
          <p:cNvSpPr/>
          <p:nvPr/>
        </p:nvSpPr>
        <p:spPr>
          <a:xfrm>
            <a:off x="8999835" y="1970483"/>
            <a:ext cx="148747" cy="14955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0" y="0"/>
                </a:moveTo>
                <a:lnTo>
                  <a:pt x="21600" y="7323"/>
                </a:lnTo>
                <a:lnTo>
                  <a:pt x="5359" y="21600"/>
                </a:lnTo>
                <a:lnTo>
                  <a:pt x="0" y="0"/>
                </a:lnTo>
                <a:close/>
              </a:path>
            </a:pathLst>
          </a:custGeom>
          <a:ln w="25400">
            <a:solidFill>
              <a:schemeClr val="accent1"/>
            </a:solidFill>
          </a:ln>
        </p:spPr>
        <p:txBody>
          <a:bodyPr lIns="45718" tIns="45718" rIns="45718" bIns="45718"/>
          <a:lstStyle/>
          <a:p>
            <a:pPr>
              <a:defRPr>
                <a:latin typeface="+mj-lt"/>
                <a:ea typeface="+mj-ea"/>
                <a:cs typeface="+mj-cs"/>
                <a:sym typeface="Helvetica"/>
              </a:defRPr>
            </a:pPr>
          </a:p>
        </p:txBody>
      </p:sp>
      <p:sp>
        <p:nvSpPr>
          <p:cNvPr id="119" name="Mortgage…"/>
          <p:cNvSpPr txBox="1"/>
          <p:nvPr/>
        </p:nvSpPr>
        <p:spPr>
          <a:xfrm>
            <a:off x="7547458" y="2918143"/>
            <a:ext cx="2276848" cy="34696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8" tIns="45718" rIns="45718" bIns="45718">
            <a:spAutoFit/>
          </a:bodyPr>
          <a:lstStyle/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Mortgage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Association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Utilities</a:t>
            </a:r>
            <a:br/>
            <a:r>
              <a:t>(electric, water, gas)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Internet/cable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Car(s)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Insurance</a:t>
            </a:r>
            <a:br/>
            <a:r>
              <a:t>(auto, life, health)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Cell phone(s)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Groceries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Eating Out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Kids Expenses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Credit Card Debt</a:t>
            </a:r>
          </a:p>
          <a:p>
            <a:pPr marL="160420" indent="-160420" algn="l">
              <a:buClr>
                <a:srgbClr val="53B7F5"/>
              </a:buClr>
              <a:buSzPct val="100000"/>
              <a:buChar char="•"/>
              <a:defRPr sz="1600">
                <a:latin typeface="Montserrat Regular"/>
                <a:ea typeface="Montserrat Regular"/>
                <a:cs typeface="Montserrat Regular"/>
                <a:sym typeface="Montserrat Regular"/>
              </a:defRPr>
            </a:pPr>
            <a:r>
              <a:t>Student Loans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Default - Title Slide">
  <a:themeElements>
    <a:clrScheme name="Default - 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AFB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- Title Slid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- 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Default - Title Slide">
  <a:themeElements>
    <a:clrScheme name="Default - Title Slid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BAFB"/>
      </a:accent1>
      <a:accent2>
        <a:srgbClr val="33339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 - Title Slide">
      <a:majorFont>
        <a:latin typeface="Helvetica"/>
        <a:ea typeface="Helvetica"/>
        <a:cs typeface="Helvetica"/>
      </a:majorFont>
      <a:minorFont>
        <a:latin typeface="Helvetica Neue"/>
        <a:ea typeface="Helvetica Neue"/>
        <a:cs typeface="Helvetica Neue"/>
      </a:minorFont>
    </a:fontScheme>
    <a:fmtScheme name="Default - Title Slid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8" tIns="45718" rIns="45718" bIns="45718" numCol="1" spcCol="38100" rtlCol="0" anchor="t" upright="0">
        <a:spAutoFit/>
      </a:bodyPr>
      <a:lstStyle>
        <a:defPPr marL="0" marR="0" indent="0" algn="ctr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42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