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59" r:id="rId5"/>
    <p:sldId id="260" r:id="rId6"/>
    <p:sldId id="261" r:id="rId7"/>
    <p:sldId id="264" r:id="rId8"/>
    <p:sldId id="271" r:id="rId9"/>
    <p:sldId id="268" r:id="rId10"/>
    <p:sldId id="272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6FD"/>
          </a:solidFill>
        </a:fill>
      </a:tcStyle>
    </a:wholeTbl>
    <a:band2H>
      <a:tcTxStyle/>
      <a:tcStyle>
        <a:tcBdr/>
        <a:fill>
          <a:solidFill>
            <a:srgbClr val="E6F3F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1064" y="6221732"/>
            <a:ext cx="256537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9pPr>
    </p:titleStyle>
    <p:bodyStyle>
      <a:lvl1pPr marL="3429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609600" marR="0" indent="-190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049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5875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447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429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29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29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429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sident State License ID: W395956 FL"/>
          <p:cNvSpPr txBox="1">
            <a:spLocks noGrp="1"/>
          </p:cNvSpPr>
          <p:nvPr>
            <p:ph type="body" sz="quarter" idx="4294967295"/>
          </p:nvPr>
        </p:nvSpPr>
        <p:spPr>
          <a:xfrm>
            <a:off x="6373812" y="6289675"/>
            <a:ext cx="4713288" cy="338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23781">
              <a:lnSpc>
                <a:spcPct val="81000"/>
              </a:lnSpc>
              <a:spcBef>
                <a:spcPts val="800"/>
              </a:spcBef>
              <a:defRPr sz="1700" i="1"/>
            </a:pPr>
            <a:r>
              <a:t>Resident State License ID: XXXXXXX STATE</a:t>
            </a:r>
          </a:p>
        </p:txBody>
      </p:sp>
      <p:sp>
        <p:nvSpPr>
          <p:cNvPr id="22" name="National Producer Number: 18390057"/>
          <p:cNvSpPr txBox="1"/>
          <p:nvPr/>
        </p:nvSpPr>
        <p:spPr>
          <a:xfrm>
            <a:off x="6375400" y="5930900"/>
            <a:ext cx="525852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defRPr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National Producer Number: XXXXXXX</a:t>
            </a:r>
          </a:p>
        </p:txBody>
      </p:sp>
      <p:sp>
        <p:nvSpPr>
          <p:cNvPr id="23" name="Marc Nadeau…"/>
          <p:cNvSpPr txBox="1"/>
          <p:nvPr/>
        </p:nvSpPr>
        <p:spPr>
          <a:xfrm>
            <a:off x="342900" y="5727700"/>
            <a:ext cx="4290765" cy="76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defRPr sz="2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FIRST NAME LAST NAME</a:t>
            </a:r>
          </a:p>
          <a:p>
            <a:pPr algn="l" defTabSz="4572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Agency Name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AB0394-7624-4073-AADF-D3BFDE81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30" y="662915"/>
            <a:ext cx="11905570" cy="55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011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56;p25" descr="Google Shape;156;p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5"/>
            <a:ext cx="1221061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"/>
          <p:cNvSpPr/>
          <p:nvPr/>
        </p:nvSpPr>
        <p:spPr>
          <a:xfrm>
            <a:off x="12700" y="5880575"/>
            <a:ext cx="12192000" cy="9927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Cell Phone: 239.464.4550</a:t>
            </a:r>
          </a:p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Email: jp.symmetryfinancial@gmail.com</a:t>
            </a:r>
            <a:endParaRPr dirty="0"/>
          </a:p>
        </p:txBody>
      </p:sp>
      <p:sp>
        <p:nvSpPr>
          <p:cNvPr id="26" name="TextBox 1"/>
          <p:cNvSpPr txBox="1"/>
          <p:nvPr/>
        </p:nvSpPr>
        <p:spPr>
          <a:xfrm>
            <a:off x="2726266" y="1659466"/>
            <a:ext cx="5486401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59BDB-4010-4272-89D1-44298A865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47" y="1529815"/>
            <a:ext cx="5934075" cy="3793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78DEB-A230-469C-9DF1-CC32F04E0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322" y="1337210"/>
            <a:ext cx="4667250" cy="3990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CD91B1-4EC7-4F5C-9434-8A5A13CB224A}"/>
              </a:ext>
            </a:extLst>
          </p:cNvPr>
          <p:cNvSpPr txBox="1"/>
          <p:nvPr/>
        </p:nvSpPr>
        <p:spPr>
          <a:xfrm>
            <a:off x="4271543" y="132918"/>
            <a:ext cx="2395845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Who am I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8188A-1883-4A5C-86AA-9EF9CC7E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40" y="427659"/>
            <a:ext cx="10088521" cy="56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045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2" y="2079891"/>
            <a:ext cx="11057467" cy="1269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20" y="3981567"/>
            <a:ext cx="4710991" cy="1096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552" y="3993264"/>
            <a:ext cx="5865459" cy="1073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959" y="4056431"/>
            <a:ext cx="1548140" cy="946797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Rectangle"/>
          <p:cNvSpPr/>
          <p:nvPr/>
        </p:nvSpPr>
        <p:spPr>
          <a:xfrm>
            <a:off x="-1" y="5880575"/>
            <a:ext cx="12192001" cy="9927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-1" y="-14016"/>
            <a:ext cx="12192001" cy="9927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"/>
          <p:cNvSpPr/>
          <p:nvPr/>
        </p:nvSpPr>
        <p:spPr>
          <a:xfrm>
            <a:off x="-2132359" y="-50800"/>
            <a:ext cx="4381503" cy="69596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" name="Go through the Health Information…"/>
          <p:cNvSpPr txBox="1"/>
          <p:nvPr/>
        </p:nvSpPr>
        <p:spPr>
          <a:xfrm>
            <a:off x="3184276" y="1716280"/>
            <a:ext cx="10012365" cy="596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457200">
              <a:defRPr sz="3600">
                <a:latin typeface="Arial Black"/>
                <a:ea typeface="Arial Black"/>
                <a:cs typeface="Arial Black"/>
                <a:sym typeface="Arial Black"/>
              </a:defRPr>
            </a:pPr>
            <a:endParaRPr dirty="0"/>
          </a:p>
          <a:p>
            <a:pPr algn="l" defTabSz="457200">
              <a:defRPr sz="2400">
                <a:latin typeface="System Font Regular"/>
                <a:ea typeface="System Font Regular"/>
                <a:cs typeface="System Font Regular"/>
                <a:sym typeface="System Font Regular"/>
              </a:defRPr>
            </a:pPr>
            <a:endParaRPr dirty="0"/>
          </a:p>
          <a:p>
            <a:pPr algn="l" defTabSz="457200"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My Role &amp; Purpose: </a:t>
            </a:r>
            <a:r>
              <a:rPr i="1" dirty="0"/>
              <a:t>(You Cannot Buy Insurance Today)</a:t>
            </a:r>
            <a:endParaRPr sz="1800" dirty="0">
              <a:latin typeface="System Font Regular"/>
              <a:ea typeface="System Font Regular"/>
              <a:cs typeface="System Font Regular"/>
              <a:sym typeface="System Font Regular"/>
            </a:endParaRPr>
          </a:p>
          <a:p>
            <a:pPr algn="l" defTabSz="457200">
              <a:defRPr sz="2400">
                <a:latin typeface="System Font Regular"/>
                <a:ea typeface="System Font Regular"/>
                <a:cs typeface="System Font Regular"/>
                <a:sym typeface="System Font Regular"/>
              </a:defRPr>
            </a:pPr>
            <a:endParaRPr sz="1800" dirty="0">
              <a:latin typeface="System Font Regular"/>
              <a:ea typeface="System Font Regular"/>
              <a:cs typeface="System Font Regular"/>
              <a:sym typeface="System Font Regular"/>
            </a:endParaRPr>
          </a:p>
          <a:p>
            <a:pPr algn="l" defTabSz="457200"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1.  Health Conditions &amp; Medications</a:t>
            </a:r>
            <a:br>
              <a:rPr dirty="0"/>
            </a:br>
            <a:endParaRPr sz="1800" dirty="0"/>
          </a:p>
          <a:p>
            <a:pPr marL="457200" indent="-457200" algn="l" defTabSz="457200">
              <a:buSzPct val="100000"/>
              <a:buAutoNum type="arabicPeriod" startAt="2"/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See How You Are Set Up In Your Home</a:t>
            </a:r>
            <a:endParaRPr sz="1800" dirty="0"/>
          </a:p>
          <a:p>
            <a:pPr marL="457200" indent="-457200" algn="l" defTabSz="457200">
              <a:buSzPct val="100000"/>
              <a:buAutoNum type="arabicPeriod" startAt="2"/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sz="1800" dirty="0"/>
          </a:p>
          <a:p>
            <a:pPr algn="l" defTabSz="457200"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3.  Review Most Affordable Solutions</a:t>
            </a:r>
            <a:endParaRPr sz="1800" dirty="0"/>
          </a:p>
          <a:p>
            <a:pPr algn="l" defTabSz="457200"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sz="1800" dirty="0"/>
          </a:p>
          <a:p>
            <a:pPr algn="l" defTabSz="457200"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4.  Help You Submit an Application Today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defRPr sz="2800">
                <a:latin typeface="System Font Regular"/>
                <a:ea typeface="System Font Regular"/>
                <a:cs typeface="System Font Regular"/>
                <a:sym typeface="System Font Regular"/>
              </a:defRPr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defRPr sz="2800">
                <a:latin typeface="System Font Regular"/>
                <a:ea typeface="System Font Regular"/>
                <a:cs typeface="System Font Regular"/>
                <a:sym typeface="System Font Regular"/>
              </a:defRPr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We Are Here to Help"/>
          <p:cNvSpPr txBox="1"/>
          <p:nvPr/>
        </p:nvSpPr>
        <p:spPr>
          <a:xfrm>
            <a:off x="2267645" y="479465"/>
            <a:ext cx="9814565" cy="181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457200">
              <a:defRPr sz="4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4 Key Things </a:t>
            </a:r>
            <a:br>
              <a:rPr dirty="0"/>
            </a:br>
            <a:r>
              <a:rPr dirty="0"/>
              <a:t>To Cover Today</a:t>
            </a:r>
          </a:p>
        </p:txBody>
      </p:sp>
      <p:pic>
        <p:nvPicPr>
          <p:cNvPr id="4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73" y="5717230"/>
            <a:ext cx="139703" cy="11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73" y="3601492"/>
            <a:ext cx="139703" cy="11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73" y="4265345"/>
            <a:ext cx="139703" cy="11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73" y="4977532"/>
            <a:ext cx="139703" cy="11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624" y="2207841"/>
            <a:ext cx="1282702" cy="381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Graphic 1" descr="Graphic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74" y="2992688"/>
            <a:ext cx="1991759" cy="1331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"/>
          <p:cNvSpPr/>
          <p:nvPr/>
        </p:nvSpPr>
        <p:spPr>
          <a:xfrm>
            <a:off x="-2184401" y="-50800"/>
            <a:ext cx="2368851" cy="6959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67" y="1169226"/>
            <a:ext cx="4015226" cy="545658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Lifestyle"/>
          <p:cNvSpPr txBox="1"/>
          <p:nvPr/>
        </p:nvSpPr>
        <p:spPr>
          <a:xfrm>
            <a:off x="4378611" y="1286352"/>
            <a:ext cx="2394251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100">
                <a:solidFill>
                  <a:srgbClr val="4DBDF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Lifestyle</a:t>
            </a:r>
          </a:p>
        </p:txBody>
      </p:sp>
      <p:pic>
        <p:nvPicPr>
          <p:cNvPr id="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885" y="1728044"/>
            <a:ext cx="674299" cy="259347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License Suspensions?"/>
          <p:cNvSpPr txBox="1"/>
          <p:nvPr/>
        </p:nvSpPr>
        <p:spPr>
          <a:xfrm>
            <a:off x="4957691" y="2083317"/>
            <a:ext cx="2730447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License Suspensions?</a:t>
            </a:r>
          </a:p>
        </p:txBody>
      </p:sp>
      <p:pic>
        <p:nvPicPr>
          <p:cNvPr id="5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6" y="2186651"/>
            <a:ext cx="170071" cy="176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6" y="2689780"/>
            <a:ext cx="170071" cy="176874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peeding Tickets?"/>
          <p:cNvSpPr txBox="1"/>
          <p:nvPr/>
        </p:nvSpPr>
        <p:spPr>
          <a:xfrm>
            <a:off x="4947583" y="2594578"/>
            <a:ext cx="2296831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Speeding Tickets?</a:t>
            </a:r>
          </a:p>
        </p:txBody>
      </p:sp>
      <p:pic>
        <p:nvPicPr>
          <p:cNvPr id="5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186" y="3192913"/>
            <a:ext cx="170071" cy="176874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DUI/DWI?"/>
          <p:cNvSpPr txBox="1"/>
          <p:nvPr/>
        </p:nvSpPr>
        <p:spPr>
          <a:xfrm>
            <a:off x="4917399" y="3105838"/>
            <a:ext cx="1316670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DUI/DWI?</a:t>
            </a:r>
          </a:p>
        </p:txBody>
      </p:sp>
      <p:pic>
        <p:nvPicPr>
          <p:cNvPr id="5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186" y="3696044"/>
            <a:ext cx="170071" cy="176874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Felony/Parole/Probation?"/>
          <p:cNvSpPr txBox="1"/>
          <p:nvPr/>
        </p:nvSpPr>
        <p:spPr>
          <a:xfrm>
            <a:off x="4946484" y="3592712"/>
            <a:ext cx="3149102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/>
              <a:t>Felony/Parole/Probation?</a:t>
            </a:r>
          </a:p>
        </p:txBody>
      </p:sp>
      <p:sp>
        <p:nvSpPr>
          <p:cNvPr id="60" name="Occupation"/>
          <p:cNvSpPr txBox="1"/>
          <p:nvPr/>
        </p:nvSpPr>
        <p:spPr>
          <a:xfrm>
            <a:off x="8342173" y="1286352"/>
            <a:ext cx="2630087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100">
                <a:solidFill>
                  <a:srgbClr val="4CBDF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Occupation</a:t>
            </a:r>
          </a:p>
        </p:txBody>
      </p:sp>
      <p:pic>
        <p:nvPicPr>
          <p:cNvPr id="6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345" y="1728043"/>
            <a:ext cx="674299" cy="259348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Existing Insurance?"/>
          <p:cNvSpPr txBox="1"/>
          <p:nvPr/>
        </p:nvSpPr>
        <p:spPr>
          <a:xfrm>
            <a:off x="9876887" y="3060662"/>
            <a:ext cx="92393" cy="384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endParaRPr dirty="0"/>
          </a:p>
        </p:txBody>
      </p:sp>
      <p:pic>
        <p:nvPicPr>
          <p:cNvPr id="6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840" y="3164196"/>
            <a:ext cx="170071" cy="176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840" y="2205514"/>
            <a:ext cx="170071" cy="17687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Retired?"/>
          <p:cNvSpPr txBox="1"/>
          <p:nvPr/>
        </p:nvSpPr>
        <p:spPr>
          <a:xfrm>
            <a:off x="8675352" y="2086319"/>
            <a:ext cx="1127008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Retired?</a:t>
            </a:r>
          </a:p>
        </p:txBody>
      </p:sp>
      <p:sp>
        <p:nvSpPr>
          <p:cNvPr id="66" name="Tests?"/>
          <p:cNvSpPr txBox="1"/>
          <p:nvPr/>
        </p:nvSpPr>
        <p:spPr>
          <a:xfrm>
            <a:off x="2633602" y="5882666"/>
            <a:ext cx="841549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Tests?</a:t>
            </a:r>
          </a:p>
        </p:txBody>
      </p:sp>
      <p:pic>
        <p:nvPicPr>
          <p:cNvPr id="6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84" y="5986000"/>
            <a:ext cx="170071" cy="176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473" y="2692786"/>
            <a:ext cx="170071" cy="17687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Working?"/>
          <p:cNvSpPr txBox="1"/>
          <p:nvPr/>
        </p:nvSpPr>
        <p:spPr>
          <a:xfrm>
            <a:off x="8680560" y="2573590"/>
            <a:ext cx="1281681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Working?</a:t>
            </a:r>
          </a:p>
        </p:txBody>
      </p:sp>
      <p:sp>
        <p:nvSpPr>
          <p:cNvPr id="70" name="We Are Here to Help"/>
          <p:cNvSpPr txBox="1"/>
          <p:nvPr/>
        </p:nvSpPr>
        <p:spPr>
          <a:xfrm>
            <a:off x="533872" y="86083"/>
            <a:ext cx="9814566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457200">
              <a:defRPr sz="4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Verifying Information</a:t>
            </a:r>
          </a:p>
        </p:txBody>
      </p:sp>
      <p:pic>
        <p:nvPicPr>
          <p:cNvPr id="7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61" y="928787"/>
            <a:ext cx="1282701" cy="381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6"/>
          <p:cNvSpPr txBox="1"/>
          <p:nvPr/>
        </p:nvSpPr>
        <p:spPr>
          <a:xfrm>
            <a:off x="3489714" y="1292092"/>
            <a:ext cx="7905487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  <a:defRPr sz="1900" spc="65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Pays off the full amount of mortgage</a:t>
            </a:r>
          </a:p>
          <a:p>
            <a:pPr algn="l">
              <a:lnSpc>
                <a:spcPct val="120000"/>
              </a:lnSpc>
              <a:defRPr sz="1900" spc="65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Harder to qualify for as we age and/or develop health issues</a:t>
            </a:r>
          </a:p>
        </p:txBody>
      </p:sp>
      <p:sp>
        <p:nvSpPr>
          <p:cNvPr id="107" name="TextBox 7"/>
          <p:cNvSpPr txBox="1"/>
          <p:nvPr/>
        </p:nvSpPr>
        <p:spPr>
          <a:xfrm>
            <a:off x="3315305" y="2271043"/>
            <a:ext cx="8254305" cy="102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189864" algn="l">
              <a:lnSpc>
                <a:spcPct val="120000"/>
              </a:lnSpc>
              <a:defRPr sz="1900" spc="65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dirty="0"/>
              <a:t>Part of Mortgage Payment 50/50</a:t>
            </a:r>
          </a:p>
          <a:p>
            <a:pPr lvl="1" indent="189864" algn="l">
              <a:lnSpc>
                <a:spcPct val="120000"/>
              </a:lnSpc>
              <a:defRPr sz="1900" spc="65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dirty="0"/>
              <a:t>Part coverage in accidental</a:t>
            </a:r>
          </a:p>
          <a:p>
            <a:pPr lvl="1" indent="189864" algn="l">
              <a:lnSpc>
                <a:spcPct val="120000"/>
              </a:lnSpc>
              <a:defRPr sz="1900" spc="65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dirty="0"/>
              <a:t>More affordable solution</a:t>
            </a:r>
            <a:endParaRPr dirty="0"/>
          </a:p>
        </p:txBody>
      </p:sp>
      <p:sp>
        <p:nvSpPr>
          <p:cNvPr id="108" name="TextBox 10"/>
          <p:cNvSpPr txBox="1"/>
          <p:nvPr/>
        </p:nvSpPr>
        <p:spPr>
          <a:xfrm>
            <a:off x="3256639" y="4760156"/>
            <a:ext cx="859036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28600" algn="l">
              <a:defRPr sz="2000" spc="69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Most popular after 65, or when surviving spouse will move</a:t>
            </a:r>
          </a:p>
        </p:txBody>
      </p:sp>
      <p:sp>
        <p:nvSpPr>
          <p:cNvPr id="109" name="TextBox 17"/>
          <p:cNvSpPr txBox="1"/>
          <p:nvPr/>
        </p:nvSpPr>
        <p:spPr>
          <a:xfrm>
            <a:off x="1163898" y="3738155"/>
            <a:ext cx="876983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100">
                <a:solidFill>
                  <a:srgbClr val="01BAF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/>
              <a:t>CRITICAL PERIOD &amp; EQUITY PROTECTION</a:t>
            </a:r>
          </a:p>
        </p:txBody>
      </p:sp>
      <p:sp>
        <p:nvSpPr>
          <p:cNvPr id="110" name="TextBox 11"/>
          <p:cNvSpPr txBox="1"/>
          <p:nvPr/>
        </p:nvSpPr>
        <p:spPr>
          <a:xfrm>
            <a:off x="1208298" y="994330"/>
            <a:ext cx="1825409" cy="688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ts val="5800"/>
              </a:lnSpc>
              <a:defRPr sz="3100">
                <a:solidFill>
                  <a:srgbClr val="01BAF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/>
              <a:t>FULL</a:t>
            </a:r>
          </a:p>
        </p:txBody>
      </p:sp>
      <p:sp>
        <p:nvSpPr>
          <p:cNvPr id="111" name="TextBox 16"/>
          <p:cNvSpPr txBox="1"/>
          <p:nvPr/>
        </p:nvSpPr>
        <p:spPr>
          <a:xfrm>
            <a:off x="1221254" y="2005998"/>
            <a:ext cx="3185090" cy="688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ts val="5800"/>
              </a:lnSpc>
              <a:defRPr sz="3100">
                <a:solidFill>
                  <a:srgbClr val="01BAF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/>
              <a:t>PARTIAL</a:t>
            </a:r>
          </a:p>
        </p:txBody>
      </p:sp>
      <p:sp>
        <p:nvSpPr>
          <p:cNvPr id="112" name="We Are Here to Help"/>
          <p:cNvSpPr txBox="1"/>
          <p:nvPr/>
        </p:nvSpPr>
        <p:spPr>
          <a:xfrm>
            <a:off x="1188717" y="120198"/>
            <a:ext cx="9814566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457200">
              <a:defRPr sz="4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3 Ways to do Protection</a:t>
            </a:r>
          </a:p>
        </p:txBody>
      </p:sp>
      <p:sp>
        <p:nvSpPr>
          <p:cNvPr id="113" name="Rectangle"/>
          <p:cNvSpPr/>
          <p:nvPr/>
        </p:nvSpPr>
        <p:spPr>
          <a:xfrm>
            <a:off x="-2033889" y="-36106"/>
            <a:ext cx="3118806" cy="69596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33" y="867607"/>
            <a:ext cx="1282702" cy="38100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Pays 6, 12, 18, 24 months of mortgage payments"/>
          <p:cNvSpPr txBox="1"/>
          <p:nvPr/>
        </p:nvSpPr>
        <p:spPr>
          <a:xfrm>
            <a:off x="3489714" y="4299597"/>
            <a:ext cx="7617024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2000" spc="69"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/>
              <a:t>Pays 6, 12, 18, 24 months of mortgage payments</a:t>
            </a:r>
          </a:p>
        </p:txBody>
      </p:sp>
      <p:sp>
        <p:nvSpPr>
          <p:cNvPr id="116" name="Gives time to put house on the market, pack, find a new house, and sell the house to get equity"/>
          <p:cNvSpPr txBox="1"/>
          <p:nvPr/>
        </p:nvSpPr>
        <p:spPr>
          <a:xfrm>
            <a:off x="3214151" y="5978012"/>
            <a:ext cx="7812882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228600" algn="l">
              <a:defRPr sz="2000" spc="69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Gives time to put house on the market, pack, find a new house, and sell the house to get equity</a:t>
            </a:r>
          </a:p>
        </p:txBody>
      </p:sp>
      <p:sp>
        <p:nvSpPr>
          <p:cNvPr id="117" name="Psychologists say not to make big decisions for at least 12 months during the grieving process"/>
          <p:cNvSpPr txBox="1"/>
          <p:nvPr/>
        </p:nvSpPr>
        <p:spPr>
          <a:xfrm>
            <a:off x="3204072" y="5170966"/>
            <a:ext cx="750329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228600" algn="l">
              <a:defRPr sz="2000" spc="69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Psychologists say not to make big decisions for at least 12 months during the grieving process</a:t>
            </a:r>
          </a:p>
        </p:txBody>
      </p:sp>
      <p:pic>
        <p:nvPicPr>
          <p:cNvPr id="1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494" y="1327542"/>
            <a:ext cx="139703" cy="11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305" y="1681635"/>
            <a:ext cx="139703" cy="11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494" y="2349543"/>
            <a:ext cx="139703" cy="11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494" y="2690885"/>
            <a:ext cx="139703" cy="11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494" y="3043849"/>
            <a:ext cx="139703" cy="11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494" y="4383413"/>
            <a:ext cx="139703" cy="11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494" y="4855405"/>
            <a:ext cx="139703" cy="11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494" y="5327397"/>
            <a:ext cx="139703" cy="11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494" y="6111932"/>
            <a:ext cx="139703" cy="114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E4143-8F3B-452B-BBF6-87A90E04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20" y="309083"/>
            <a:ext cx="11058092" cy="62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698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133D0-98E3-40E6-8CF0-1AE2EAF1E1B8}"/>
              </a:ext>
            </a:extLst>
          </p:cNvPr>
          <p:cNvSpPr txBox="1"/>
          <p:nvPr/>
        </p:nvSpPr>
        <p:spPr>
          <a:xfrm>
            <a:off x="1900052" y="162919"/>
            <a:ext cx="8696760" cy="6832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Regular"/>
                <a:ea typeface="Montserrat Regular"/>
                <a:cs typeface="Montserrat Regular"/>
              </a:rPr>
              <a:t> 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How it works, when you put in an application, one of four things can happen.</a:t>
            </a: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 </a:t>
            </a:r>
            <a:endParaRPr lang="en-US" sz="24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APPROVED AS APPLIED </a:t>
            </a:r>
            <a:r>
              <a:rPr lang="en-US" sz="24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- We put it in, and they issue it as applied for.</a:t>
            </a:r>
            <a:endParaRPr lang="en-US" sz="2400" u="none" strike="noStrike" kern="0" spc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APPROVED BELOW </a:t>
            </a:r>
            <a:r>
              <a:rPr lang="en-US" sz="24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- They can also say "Yeah, 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we will approve you, but </a:t>
            </a:r>
            <a:r>
              <a:rPr lang="en-US" sz="24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we found a couple things in the underwriting </a:t>
            </a:r>
          </a:p>
          <a:p>
            <a:pPr marR="0" lv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so we're going to change the Risk Rate / Premium increase</a:t>
            </a:r>
          </a:p>
          <a:p>
            <a:pPr marR="0" lv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or we’ll have to offer a different</a:t>
            </a:r>
            <a:r>
              <a:rPr lang="fr-FR" sz="24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 produc</a:t>
            </a:r>
            <a:r>
              <a:rPr lang="en-US" sz="24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t. </a:t>
            </a:r>
          </a:p>
          <a:p>
            <a:pPr marR="0" lv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3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DECLINE</a:t>
            </a:r>
            <a:r>
              <a:rPr lang="en-US" sz="24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 “thanks, but no thanks, too risky, we're not doing it, we're declining it”. </a:t>
            </a:r>
          </a:p>
          <a:p>
            <a:pPr marR="0" lv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W</a:t>
            </a:r>
            <a:r>
              <a:rPr lang="en-US" sz="24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Regular"/>
                <a:ea typeface="Times New Roman" panose="02020603050405020304" pitchFamily="18" charset="0"/>
              </a:rPr>
              <a:t>e're obviously trying to avoid.</a:t>
            </a:r>
            <a:endParaRPr lang="en-US" sz="2400" u="none" strike="noStrike" kern="0" spc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7905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- Title Slide">
  <a:themeElements>
    <a:clrScheme name="Default - 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AFB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- Title Slid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- 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- Title Slide">
  <a:themeElements>
    <a:clrScheme name="Default - 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AFB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- Title Slid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- 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113916</TotalTime>
  <Words>324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Century Gothic</vt:lpstr>
      <vt:lpstr>Gill Sans</vt:lpstr>
      <vt:lpstr>Helvetica</vt:lpstr>
      <vt:lpstr>Helvetica Neue</vt:lpstr>
      <vt:lpstr>Montserrat Light</vt:lpstr>
      <vt:lpstr>Montserrat Regular</vt:lpstr>
      <vt:lpstr>System Font Regular</vt:lpstr>
      <vt:lpstr>Times New Roman</vt:lpstr>
      <vt:lpstr>Default - 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Jasmin</cp:lastModifiedBy>
  <cp:revision>13</cp:revision>
  <dcterms:modified xsi:type="dcterms:W3CDTF">2022-04-22T16:18:58Z</dcterms:modified>
</cp:coreProperties>
</file>